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0058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687">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687" orient="horz"/>
        <p:guide pos="316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2: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3: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latin typeface="Arial"/>
                <a:ea typeface="Arial"/>
                <a:cs typeface="Arial"/>
                <a:sym typeface="Arial"/>
              </a:rPr>
              <a:t>DevBio9e-Fig-17-23-0.jpg</a:t>
            </a:r>
            <a:br>
              <a:rPr lang="en-US" sz="1600">
                <a:latin typeface="Arial"/>
                <a:ea typeface="Arial"/>
                <a:cs typeface="Arial"/>
                <a:sym typeface="Arial"/>
              </a:rPr>
            </a:br>
            <a:endParaRPr sz="16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5: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latin typeface="Arial"/>
                <a:ea typeface="Arial"/>
                <a:cs typeface="Arial"/>
                <a:sym typeface="Arial"/>
              </a:rPr>
              <a:t>DevBio9e-Fig-17-26-0.jpg</a:t>
            </a:r>
            <a:br>
              <a:rPr lang="en-US" sz="1600">
                <a:latin typeface="Arial"/>
                <a:ea typeface="Arial"/>
                <a:cs typeface="Arial"/>
                <a:sym typeface="Arial"/>
              </a:rPr>
            </a:br>
            <a:endParaRPr sz="16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7: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8: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9: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0: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2: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3: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4: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5: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6: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7: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96" name="Google Shape;296;p28: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9: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0: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1: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2: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3: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4: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5: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latin typeface="Arial"/>
                <a:ea typeface="Arial"/>
                <a:cs typeface="Arial"/>
                <a:sym typeface="Arial"/>
              </a:rPr>
              <a:t>DevBio9e-Fig-02-01-0.jpg</a:t>
            </a:r>
            <a:br>
              <a:rPr lang="en-US" sz="1600">
                <a:latin typeface="Arial"/>
                <a:ea typeface="Arial"/>
                <a:cs typeface="Arial"/>
                <a:sym typeface="Arial"/>
              </a:rPr>
            </a:br>
            <a:endParaRPr sz="16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6: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914400" y="685800"/>
            <a:ext cx="5029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754380" y="2130426"/>
            <a:ext cx="854964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08760" y="3886200"/>
            <a:ext cx="704088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F8B"/>
              </a:buClr>
              <a:buSzPts val="3200"/>
              <a:buNone/>
              <a:defRPr>
                <a:solidFill>
                  <a:srgbClr val="888F8B"/>
                </a:solidFill>
              </a:defRPr>
            </a:lvl1pPr>
            <a:lvl2pPr lvl="1" algn="ctr">
              <a:spcBef>
                <a:spcPts val="560"/>
              </a:spcBef>
              <a:spcAft>
                <a:spcPts val="0"/>
              </a:spcAft>
              <a:buClr>
                <a:srgbClr val="888F8B"/>
              </a:buClr>
              <a:buSzPts val="2800"/>
              <a:buNone/>
              <a:defRPr>
                <a:solidFill>
                  <a:srgbClr val="888F8B"/>
                </a:solidFill>
              </a:defRPr>
            </a:lvl2pPr>
            <a:lvl3pPr lvl="2" algn="ctr">
              <a:spcBef>
                <a:spcPts val="480"/>
              </a:spcBef>
              <a:spcAft>
                <a:spcPts val="0"/>
              </a:spcAft>
              <a:buClr>
                <a:srgbClr val="888F8B"/>
              </a:buClr>
              <a:buSzPts val="2400"/>
              <a:buNone/>
              <a:defRPr>
                <a:solidFill>
                  <a:srgbClr val="888F8B"/>
                </a:solidFill>
              </a:defRPr>
            </a:lvl3pPr>
            <a:lvl4pPr lvl="3" algn="ctr">
              <a:spcBef>
                <a:spcPts val="400"/>
              </a:spcBef>
              <a:spcAft>
                <a:spcPts val="0"/>
              </a:spcAft>
              <a:buClr>
                <a:srgbClr val="888F8B"/>
              </a:buClr>
              <a:buSzPts val="2000"/>
              <a:buNone/>
              <a:defRPr>
                <a:solidFill>
                  <a:srgbClr val="888F8B"/>
                </a:solidFill>
              </a:defRPr>
            </a:lvl4pPr>
            <a:lvl5pPr lvl="4" algn="ctr">
              <a:spcBef>
                <a:spcPts val="400"/>
              </a:spcBef>
              <a:spcAft>
                <a:spcPts val="0"/>
              </a:spcAft>
              <a:buClr>
                <a:srgbClr val="888F8B"/>
              </a:buClr>
              <a:buSzPts val="2000"/>
              <a:buNone/>
              <a:defRPr>
                <a:solidFill>
                  <a:srgbClr val="888F8B"/>
                </a:solidFill>
              </a:defRPr>
            </a:lvl5pPr>
            <a:lvl6pPr lvl="5" algn="ctr">
              <a:spcBef>
                <a:spcPts val="400"/>
              </a:spcBef>
              <a:spcAft>
                <a:spcPts val="0"/>
              </a:spcAft>
              <a:buClr>
                <a:srgbClr val="888F8B"/>
              </a:buClr>
              <a:buSzPts val="2000"/>
              <a:buNone/>
              <a:defRPr>
                <a:solidFill>
                  <a:srgbClr val="888F8B"/>
                </a:solidFill>
              </a:defRPr>
            </a:lvl6pPr>
            <a:lvl7pPr lvl="6" algn="ctr">
              <a:spcBef>
                <a:spcPts val="400"/>
              </a:spcBef>
              <a:spcAft>
                <a:spcPts val="0"/>
              </a:spcAft>
              <a:buClr>
                <a:srgbClr val="888F8B"/>
              </a:buClr>
              <a:buSzPts val="2000"/>
              <a:buNone/>
              <a:defRPr>
                <a:solidFill>
                  <a:srgbClr val="888F8B"/>
                </a:solidFill>
              </a:defRPr>
            </a:lvl7pPr>
            <a:lvl8pPr lvl="7" algn="ctr">
              <a:spcBef>
                <a:spcPts val="400"/>
              </a:spcBef>
              <a:spcAft>
                <a:spcPts val="0"/>
              </a:spcAft>
              <a:buClr>
                <a:srgbClr val="888F8B"/>
              </a:buClr>
              <a:buSzPts val="2000"/>
              <a:buNone/>
              <a:defRPr>
                <a:solidFill>
                  <a:srgbClr val="888F8B"/>
                </a:solidFill>
              </a:defRPr>
            </a:lvl8pPr>
            <a:lvl9pPr lvl="8" algn="ctr">
              <a:spcBef>
                <a:spcPts val="400"/>
              </a:spcBef>
              <a:spcAft>
                <a:spcPts val="0"/>
              </a:spcAft>
              <a:buClr>
                <a:srgbClr val="888F8B"/>
              </a:buClr>
              <a:buSzPts val="2000"/>
              <a:buNone/>
              <a:defRPr>
                <a:solidFill>
                  <a:srgbClr val="888F8B"/>
                </a:solidFill>
              </a:defRPr>
            </a:lvl9pPr>
          </a:lstStyle>
          <a:p/>
        </p:txBody>
      </p:sp>
      <p:sp>
        <p:nvSpPr>
          <p:cNvPr id="18" name="Google Shape;18;p2"/>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502920" y="274638"/>
            <a:ext cx="905256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766218" y="-663097"/>
            <a:ext cx="4525963" cy="905256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498147" y="2068832"/>
            <a:ext cx="5851525" cy="22631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888048" y="-110488"/>
            <a:ext cx="5851525" cy="662178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502920" y="274638"/>
            <a:ext cx="905256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502920" y="1600201"/>
            <a:ext cx="905256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502920" y="274638"/>
            <a:ext cx="905256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502920" y="1600201"/>
            <a:ext cx="444246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 name="Google Shape;34;p5"/>
          <p:cNvSpPr txBox="1"/>
          <p:nvPr>
            <p:ph idx="2" type="body"/>
          </p:nvPr>
        </p:nvSpPr>
        <p:spPr>
          <a:xfrm>
            <a:off x="5113020" y="1600201"/>
            <a:ext cx="444246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5"/>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502920" y="274638"/>
            <a:ext cx="905256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7"/>
          <p:cNvSpPr txBox="1"/>
          <p:nvPr>
            <p:ph type="title"/>
          </p:nvPr>
        </p:nvSpPr>
        <p:spPr>
          <a:xfrm>
            <a:off x="794544" y="4406901"/>
            <a:ext cx="854964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794544" y="2906713"/>
            <a:ext cx="854964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F8B"/>
              </a:buClr>
              <a:buSzPts val="2000"/>
              <a:buNone/>
              <a:defRPr sz="2000">
                <a:solidFill>
                  <a:srgbClr val="888F8B"/>
                </a:solidFill>
              </a:defRPr>
            </a:lvl1pPr>
            <a:lvl2pPr indent="-228600" lvl="1" marL="914400" algn="l">
              <a:spcBef>
                <a:spcPts val="360"/>
              </a:spcBef>
              <a:spcAft>
                <a:spcPts val="0"/>
              </a:spcAft>
              <a:buClr>
                <a:srgbClr val="888F8B"/>
              </a:buClr>
              <a:buSzPts val="1800"/>
              <a:buNone/>
              <a:defRPr sz="1800">
                <a:solidFill>
                  <a:srgbClr val="888F8B"/>
                </a:solidFill>
              </a:defRPr>
            </a:lvl2pPr>
            <a:lvl3pPr indent="-228600" lvl="2" marL="1371600" algn="l">
              <a:spcBef>
                <a:spcPts val="320"/>
              </a:spcBef>
              <a:spcAft>
                <a:spcPts val="0"/>
              </a:spcAft>
              <a:buClr>
                <a:srgbClr val="888F8B"/>
              </a:buClr>
              <a:buSzPts val="1600"/>
              <a:buNone/>
              <a:defRPr sz="1600">
                <a:solidFill>
                  <a:srgbClr val="888F8B"/>
                </a:solidFill>
              </a:defRPr>
            </a:lvl3pPr>
            <a:lvl4pPr indent="-228600" lvl="3" marL="1828800" algn="l">
              <a:spcBef>
                <a:spcPts val="280"/>
              </a:spcBef>
              <a:spcAft>
                <a:spcPts val="0"/>
              </a:spcAft>
              <a:buClr>
                <a:srgbClr val="888F8B"/>
              </a:buClr>
              <a:buSzPts val="1400"/>
              <a:buNone/>
              <a:defRPr sz="1400">
                <a:solidFill>
                  <a:srgbClr val="888F8B"/>
                </a:solidFill>
              </a:defRPr>
            </a:lvl4pPr>
            <a:lvl5pPr indent="-228600" lvl="4" marL="2286000" algn="l">
              <a:spcBef>
                <a:spcPts val="280"/>
              </a:spcBef>
              <a:spcAft>
                <a:spcPts val="0"/>
              </a:spcAft>
              <a:buClr>
                <a:srgbClr val="888F8B"/>
              </a:buClr>
              <a:buSzPts val="1400"/>
              <a:buNone/>
              <a:defRPr sz="1400">
                <a:solidFill>
                  <a:srgbClr val="888F8B"/>
                </a:solidFill>
              </a:defRPr>
            </a:lvl5pPr>
            <a:lvl6pPr indent="-228600" lvl="5" marL="2743200" algn="l">
              <a:spcBef>
                <a:spcPts val="280"/>
              </a:spcBef>
              <a:spcAft>
                <a:spcPts val="0"/>
              </a:spcAft>
              <a:buClr>
                <a:srgbClr val="888F8B"/>
              </a:buClr>
              <a:buSzPts val="1400"/>
              <a:buNone/>
              <a:defRPr sz="1400">
                <a:solidFill>
                  <a:srgbClr val="888F8B"/>
                </a:solidFill>
              </a:defRPr>
            </a:lvl6pPr>
            <a:lvl7pPr indent="-228600" lvl="6" marL="3200400" algn="l">
              <a:spcBef>
                <a:spcPts val="280"/>
              </a:spcBef>
              <a:spcAft>
                <a:spcPts val="0"/>
              </a:spcAft>
              <a:buClr>
                <a:srgbClr val="888F8B"/>
              </a:buClr>
              <a:buSzPts val="1400"/>
              <a:buNone/>
              <a:defRPr sz="1400">
                <a:solidFill>
                  <a:srgbClr val="888F8B"/>
                </a:solidFill>
              </a:defRPr>
            </a:lvl7pPr>
            <a:lvl8pPr indent="-228600" lvl="7" marL="3657600" algn="l">
              <a:spcBef>
                <a:spcPts val="280"/>
              </a:spcBef>
              <a:spcAft>
                <a:spcPts val="0"/>
              </a:spcAft>
              <a:buClr>
                <a:srgbClr val="888F8B"/>
              </a:buClr>
              <a:buSzPts val="1400"/>
              <a:buNone/>
              <a:defRPr sz="1400">
                <a:solidFill>
                  <a:srgbClr val="888F8B"/>
                </a:solidFill>
              </a:defRPr>
            </a:lvl8pPr>
            <a:lvl9pPr indent="-228600" lvl="8" marL="4114800" algn="l">
              <a:spcBef>
                <a:spcPts val="280"/>
              </a:spcBef>
              <a:spcAft>
                <a:spcPts val="0"/>
              </a:spcAft>
              <a:buClr>
                <a:srgbClr val="888F8B"/>
              </a:buClr>
              <a:buSzPts val="1400"/>
              <a:buNone/>
              <a:defRPr sz="1400">
                <a:solidFill>
                  <a:srgbClr val="888F8B"/>
                </a:solidFill>
              </a:defRPr>
            </a:lvl9pPr>
          </a:lstStyle>
          <a:p/>
        </p:txBody>
      </p:sp>
      <p:sp>
        <p:nvSpPr>
          <p:cNvPr id="46" name="Google Shape;46;p7"/>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502920" y="274638"/>
            <a:ext cx="905256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body"/>
          </p:nvPr>
        </p:nvSpPr>
        <p:spPr>
          <a:xfrm>
            <a:off x="502920" y="1535113"/>
            <a:ext cx="444420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8"/>
          <p:cNvSpPr txBox="1"/>
          <p:nvPr>
            <p:ph idx="2" type="body"/>
          </p:nvPr>
        </p:nvSpPr>
        <p:spPr>
          <a:xfrm>
            <a:off x="502920" y="2174875"/>
            <a:ext cx="444420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8"/>
          <p:cNvSpPr txBox="1"/>
          <p:nvPr>
            <p:ph idx="3" type="body"/>
          </p:nvPr>
        </p:nvSpPr>
        <p:spPr>
          <a:xfrm>
            <a:off x="5109528" y="1535113"/>
            <a:ext cx="444595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8"/>
          <p:cNvSpPr txBox="1"/>
          <p:nvPr>
            <p:ph idx="4" type="body"/>
          </p:nvPr>
        </p:nvSpPr>
        <p:spPr>
          <a:xfrm>
            <a:off x="5109528" y="2174875"/>
            <a:ext cx="444595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8"/>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502921" y="273050"/>
            <a:ext cx="330914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932555" y="273051"/>
            <a:ext cx="5622925"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502921" y="1435101"/>
            <a:ext cx="330914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971517" y="4800600"/>
            <a:ext cx="603504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971517" y="612775"/>
            <a:ext cx="603504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971517" y="5367338"/>
            <a:ext cx="603504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02920" y="274638"/>
            <a:ext cx="905256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02920" y="1600201"/>
            <a:ext cx="905256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502920" y="6356351"/>
            <a:ext cx="234696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F8B"/>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436620" y="6356351"/>
            <a:ext cx="318516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F8B"/>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F8B"/>
                </a:solidFill>
                <a:latin typeface="Calibri"/>
                <a:ea typeface="Calibri"/>
                <a:cs typeface="Calibri"/>
                <a:sym typeface="Calibri"/>
              </a:defRPr>
            </a:lvl1pPr>
            <a:lvl2pPr indent="0" lvl="1" marL="0" marR="0" rtl="0" algn="r">
              <a:spcBef>
                <a:spcPts val="0"/>
              </a:spcBef>
              <a:buNone/>
              <a:defRPr b="0" i="0" sz="1200" u="none" cap="none" strike="noStrike">
                <a:solidFill>
                  <a:srgbClr val="888F8B"/>
                </a:solidFill>
                <a:latin typeface="Calibri"/>
                <a:ea typeface="Calibri"/>
                <a:cs typeface="Calibri"/>
                <a:sym typeface="Calibri"/>
              </a:defRPr>
            </a:lvl2pPr>
            <a:lvl3pPr indent="0" lvl="2" marL="0" marR="0" rtl="0" algn="r">
              <a:spcBef>
                <a:spcPts val="0"/>
              </a:spcBef>
              <a:buNone/>
              <a:defRPr b="0" i="0" sz="1200" u="none" cap="none" strike="noStrike">
                <a:solidFill>
                  <a:srgbClr val="888F8B"/>
                </a:solidFill>
                <a:latin typeface="Calibri"/>
                <a:ea typeface="Calibri"/>
                <a:cs typeface="Calibri"/>
                <a:sym typeface="Calibri"/>
              </a:defRPr>
            </a:lvl3pPr>
            <a:lvl4pPr indent="0" lvl="3" marL="0" marR="0" rtl="0" algn="r">
              <a:spcBef>
                <a:spcPts val="0"/>
              </a:spcBef>
              <a:buNone/>
              <a:defRPr b="0" i="0" sz="1200" u="none" cap="none" strike="noStrike">
                <a:solidFill>
                  <a:srgbClr val="888F8B"/>
                </a:solidFill>
                <a:latin typeface="Calibri"/>
                <a:ea typeface="Calibri"/>
                <a:cs typeface="Calibri"/>
                <a:sym typeface="Calibri"/>
              </a:defRPr>
            </a:lvl4pPr>
            <a:lvl5pPr indent="0" lvl="4" marL="0" marR="0" rtl="0" algn="r">
              <a:spcBef>
                <a:spcPts val="0"/>
              </a:spcBef>
              <a:buNone/>
              <a:defRPr b="0" i="0" sz="1200" u="none" cap="none" strike="noStrike">
                <a:solidFill>
                  <a:srgbClr val="888F8B"/>
                </a:solidFill>
                <a:latin typeface="Calibri"/>
                <a:ea typeface="Calibri"/>
                <a:cs typeface="Calibri"/>
                <a:sym typeface="Calibri"/>
              </a:defRPr>
            </a:lvl5pPr>
            <a:lvl6pPr indent="0" lvl="5" marL="0" marR="0" rtl="0" algn="r">
              <a:spcBef>
                <a:spcPts val="0"/>
              </a:spcBef>
              <a:buNone/>
              <a:defRPr b="0" i="0" sz="1200" u="none" cap="none" strike="noStrike">
                <a:solidFill>
                  <a:srgbClr val="888F8B"/>
                </a:solidFill>
                <a:latin typeface="Calibri"/>
                <a:ea typeface="Calibri"/>
                <a:cs typeface="Calibri"/>
                <a:sym typeface="Calibri"/>
              </a:defRPr>
            </a:lvl6pPr>
            <a:lvl7pPr indent="0" lvl="6" marL="0" marR="0" rtl="0" algn="r">
              <a:spcBef>
                <a:spcPts val="0"/>
              </a:spcBef>
              <a:buNone/>
              <a:defRPr b="0" i="0" sz="1200" u="none" cap="none" strike="noStrike">
                <a:solidFill>
                  <a:srgbClr val="888F8B"/>
                </a:solidFill>
                <a:latin typeface="Calibri"/>
                <a:ea typeface="Calibri"/>
                <a:cs typeface="Calibri"/>
                <a:sym typeface="Calibri"/>
              </a:defRPr>
            </a:lvl7pPr>
            <a:lvl8pPr indent="0" lvl="7" marL="0" marR="0" rtl="0" algn="r">
              <a:spcBef>
                <a:spcPts val="0"/>
              </a:spcBef>
              <a:buNone/>
              <a:defRPr b="0" i="0" sz="1200" u="none" cap="none" strike="noStrike">
                <a:solidFill>
                  <a:srgbClr val="888F8B"/>
                </a:solidFill>
                <a:latin typeface="Calibri"/>
                <a:ea typeface="Calibri"/>
                <a:cs typeface="Calibri"/>
                <a:sym typeface="Calibri"/>
              </a:defRPr>
            </a:lvl8pPr>
            <a:lvl9pPr indent="0" lvl="8" marL="0" marR="0" rtl="0" algn="r">
              <a:spcBef>
                <a:spcPts val="0"/>
              </a:spcBef>
              <a:buNone/>
              <a:defRPr b="0" i="0" sz="1200" u="none" cap="none" strike="noStrike">
                <a:solidFill>
                  <a:srgbClr val="888F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jp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9.jpg"/><Relationship Id="rId5" Type="http://schemas.openxmlformats.org/officeDocument/2006/relationships/image" Target="../media/image10.jpg"/><Relationship Id="rId6"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754380" y="2130426"/>
            <a:ext cx="854964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C00000"/>
              </a:buClr>
              <a:buSzPts val="4400"/>
              <a:buFont typeface="Calibri"/>
              <a:buNone/>
            </a:pPr>
            <a:r>
              <a:rPr b="1" lang="en-US">
                <a:solidFill>
                  <a:srgbClr val="C00000"/>
                </a:solidFill>
              </a:rPr>
              <a:t>Basic Biological Concepts</a:t>
            </a:r>
            <a:endParaRPr b="1">
              <a:solidFill>
                <a:srgbClr val="C00000"/>
              </a:solidFill>
            </a:endParaRPr>
          </a:p>
        </p:txBody>
      </p:sp>
      <p:sp>
        <p:nvSpPr>
          <p:cNvPr id="89" name="Google Shape;89;p13"/>
          <p:cNvSpPr txBox="1"/>
          <p:nvPr>
            <p:ph idx="1" type="subTitle"/>
          </p:nvPr>
        </p:nvSpPr>
        <p:spPr>
          <a:xfrm>
            <a:off x="1508760" y="3886200"/>
            <a:ext cx="704088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C00000"/>
              </a:buClr>
              <a:buSzPts val="3200"/>
              <a:buNone/>
            </a:pPr>
            <a:r>
              <a:rPr lang="en-US">
                <a:solidFill>
                  <a:srgbClr val="C00000"/>
                </a:solidFill>
              </a:rPr>
              <a:t>Emerging Treatments</a:t>
            </a:r>
            <a:endParaRPr/>
          </a:p>
          <a:p>
            <a:pPr indent="0" lvl="0" marL="0" rtl="0" algn="ctr">
              <a:spcBef>
                <a:spcPts val="640"/>
              </a:spcBef>
              <a:spcAft>
                <a:spcPts val="0"/>
              </a:spcAft>
              <a:buClr>
                <a:srgbClr val="C00000"/>
              </a:buClr>
              <a:buSzPts val="3200"/>
              <a:buNone/>
            </a:pPr>
            <a:r>
              <a:rPr lang="en-US">
                <a:solidFill>
                  <a:srgbClr val="C00000"/>
                </a:solidFill>
              </a:rPr>
              <a:t>Section 4 – Lecture 4</a:t>
            </a:r>
            <a:endParaRPr>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0" name="Google Shape;160;p22"/>
          <p:cNvPicPr preferRelativeResize="0"/>
          <p:nvPr/>
        </p:nvPicPr>
        <p:blipFill rotWithShape="1">
          <a:blip r:embed="rId3">
            <a:alphaModFix/>
          </a:blip>
          <a:srcRect b="0" l="0" r="0" t="0"/>
          <a:stretch/>
        </p:blipFill>
        <p:spPr>
          <a:xfrm>
            <a:off x="685800" y="1295399"/>
            <a:ext cx="8788736" cy="4971539"/>
          </a:xfrm>
          <a:prstGeom prst="rect">
            <a:avLst/>
          </a:prstGeom>
          <a:noFill/>
          <a:ln>
            <a:noFill/>
          </a:ln>
        </p:spPr>
      </p:pic>
      <p:sp>
        <p:nvSpPr>
          <p:cNvPr id="161" name="Google Shape;161;p22"/>
          <p:cNvSpPr txBox="1"/>
          <p:nvPr/>
        </p:nvSpPr>
        <p:spPr>
          <a:xfrm>
            <a:off x="228600" y="152400"/>
            <a:ext cx="98298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Calibri"/>
                <a:ea typeface="Calibri"/>
                <a:cs typeface="Calibri"/>
                <a:sym typeface="Calibri"/>
              </a:rPr>
              <a:t>Blood Products include whole blood and several components, including red blood cells, white blood cells, platelets, plasma, etc</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Marrow Transplant 1.jpg" id="166" name="Google Shape;166;p23"/>
          <p:cNvPicPr preferRelativeResize="0"/>
          <p:nvPr>
            <p:ph idx="4294967295" type="body"/>
          </p:nvPr>
        </p:nvPicPr>
        <p:blipFill rotWithShape="1">
          <a:blip r:embed="rId3">
            <a:alphaModFix/>
          </a:blip>
          <a:srcRect b="7986" l="0" r="0" t="0"/>
          <a:stretch/>
        </p:blipFill>
        <p:spPr>
          <a:xfrm>
            <a:off x="333680" y="2057400"/>
            <a:ext cx="4801196" cy="3658196"/>
          </a:xfrm>
          <a:prstGeom prst="rect">
            <a:avLst/>
          </a:prstGeom>
          <a:noFill/>
          <a:ln>
            <a:noFill/>
          </a:ln>
        </p:spPr>
      </p:pic>
      <p:sp>
        <p:nvSpPr>
          <p:cNvPr id="167" name="Google Shape;167;p23"/>
          <p:cNvSpPr txBox="1"/>
          <p:nvPr/>
        </p:nvSpPr>
        <p:spPr>
          <a:xfrm>
            <a:off x="5638800" y="2213539"/>
            <a:ext cx="4038600" cy="3502057"/>
          </a:xfrm>
          <a:prstGeom prst="rect">
            <a:avLst/>
          </a:prstGeom>
          <a:noFill/>
          <a:ln>
            <a:noFill/>
          </a:ln>
        </p:spPr>
        <p:txBody>
          <a:bodyPr anchorCtr="0" anchor="t" bIns="42450" lIns="84900" spcFirstLastPara="1" rIns="84900" wrap="square" tIns="42450">
            <a:noAutofit/>
          </a:bodyPr>
          <a:lstStyle/>
          <a:p>
            <a:pPr indent="0" lvl="0" marL="0" marR="0" rtl="0" algn="l">
              <a:spcBef>
                <a:spcPts val="0"/>
              </a:spcBef>
              <a:spcAft>
                <a:spcPts val="0"/>
              </a:spcAft>
              <a:buNone/>
            </a:pPr>
            <a:r>
              <a:rPr lang="en-US" sz="2400">
                <a:solidFill>
                  <a:srgbClr val="C00000"/>
                </a:solidFill>
                <a:latin typeface="Calibri"/>
                <a:ea typeface="Calibri"/>
                <a:cs typeface="Calibri"/>
                <a:sym typeface="Calibri"/>
              </a:rPr>
              <a:t>First successful transplant between identical twins – 1956</a:t>
            </a:r>
            <a:endParaRPr sz="2400">
              <a:solidFill>
                <a:srgbClr val="C00000"/>
              </a:solidFill>
              <a:latin typeface="Calibri"/>
              <a:ea typeface="Calibri"/>
              <a:cs typeface="Calibri"/>
              <a:sym typeface="Calibri"/>
            </a:endParaRPr>
          </a:p>
          <a:p>
            <a:pPr indent="0" lvl="0" marL="0" marR="0" rtl="0" algn="l">
              <a:spcBef>
                <a:spcPts val="1800"/>
              </a:spcBef>
              <a:spcAft>
                <a:spcPts val="0"/>
              </a:spcAft>
              <a:buNone/>
            </a:pPr>
            <a:r>
              <a:rPr lang="en-US" sz="2400">
                <a:solidFill>
                  <a:srgbClr val="C00000"/>
                </a:solidFill>
                <a:latin typeface="Calibri"/>
                <a:ea typeface="Calibri"/>
                <a:cs typeface="Calibri"/>
                <a:sym typeface="Calibri"/>
              </a:rPr>
              <a:t>First successful transplant between non-identical – 1969</a:t>
            </a:r>
            <a:endParaRPr sz="2400">
              <a:solidFill>
                <a:srgbClr val="C00000"/>
              </a:solidFill>
              <a:latin typeface="Calibri"/>
              <a:ea typeface="Calibri"/>
              <a:cs typeface="Calibri"/>
              <a:sym typeface="Calibri"/>
            </a:endParaRPr>
          </a:p>
          <a:p>
            <a:pPr indent="0" lvl="0" marL="0" marR="0" rtl="0" algn="l">
              <a:spcBef>
                <a:spcPts val="1800"/>
              </a:spcBef>
              <a:spcAft>
                <a:spcPts val="0"/>
              </a:spcAft>
              <a:buNone/>
            </a:pPr>
            <a:r>
              <a:rPr lang="en-US" sz="2400">
                <a:solidFill>
                  <a:srgbClr val="C00000"/>
                </a:solidFill>
                <a:latin typeface="Calibri"/>
                <a:ea typeface="Calibri"/>
                <a:cs typeface="Calibri"/>
                <a:sym typeface="Calibri"/>
              </a:rPr>
              <a:t>Both performed by American E. Donnall Thomas at the Fred Hutchison Cancer Center of the University of Washington</a:t>
            </a:r>
            <a:endParaRPr/>
          </a:p>
        </p:txBody>
      </p:sp>
      <p:sp>
        <p:nvSpPr>
          <p:cNvPr id="168" name="Google Shape;168;p23"/>
          <p:cNvSpPr txBox="1"/>
          <p:nvPr/>
        </p:nvSpPr>
        <p:spPr>
          <a:xfrm>
            <a:off x="321745" y="1378447"/>
            <a:ext cx="5002092" cy="489694"/>
          </a:xfrm>
          <a:prstGeom prst="rect">
            <a:avLst/>
          </a:prstGeom>
          <a:noFill/>
          <a:ln>
            <a:noFill/>
          </a:ln>
        </p:spPr>
        <p:txBody>
          <a:bodyPr anchorCtr="0" anchor="t" bIns="42450" lIns="84900" spcFirstLastPara="1" rIns="84900" wrap="square" tIns="42450">
            <a:noAutofit/>
          </a:bodyPr>
          <a:lstStyle/>
          <a:p>
            <a:pPr indent="0" lvl="0" marL="0" marR="0" rtl="0" algn="l">
              <a:spcBef>
                <a:spcPts val="0"/>
              </a:spcBef>
              <a:spcAft>
                <a:spcPts val="0"/>
              </a:spcAft>
              <a:buNone/>
            </a:pPr>
            <a:r>
              <a:rPr b="1" lang="en-US" sz="2625">
                <a:solidFill>
                  <a:srgbClr val="C00000"/>
                </a:solidFill>
                <a:latin typeface="Calibri"/>
                <a:ea typeface="Calibri"/>
                <a:cs typeface="Calibri"/>
                <a:sym typeface="Calibri"/>
              </a:rPr>
              <a:t>Allogenic Bone Marrow Transplant</a:t>
            </a:r>
            <a:endParaRPr/>
          </a:p>
        </p:txBody>
      </p:sp>
      <p:sp>
        <p:nvSpPr>
          <p:cNvPr id="169" name="Google Shape;169;p23"/>
          <p:cNvSpPr/>
          <p:nvPr/>
        </p:nvSpPr>
        <p:spPr>
          <a:xfrm>
            <a:off x="152400" y="238125"/>
            <a:ext cx="2934906"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rgbClr val="C00000"/>
                </a:solidFill>
                <a:latin typeface="Times New Roman"/>
                <a:ea typeface="Times New Roman"/>
                <a:cs typeface="Times New Roman"/>
                <a:sym typeface="Times New Roman"/>
              </a:rPr>
              <a:t>Cells as Therapy</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04800" y="286246"/>
            <a:ext cx="8001000" cy="57249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3600"/>
              <a:buFont typeface="Calibri"/>
              <a:buNone/>
            </a:pPr>
            <a:r>
              <a:rPr b="1" lang="en-US" sz="3600">
                <a:solidFill>
                  <a:srgbClr val="C00000"/>
                </a:solidFill>
              </a:rPr>
              <a:t>The Stem Cell Concept</a:t>
            </a:r>
            <a:endParaRPr/>
          </a:p>
        </p:txBody>
      </p:sp>
      <p:sp>
        <p:nvSpPr>
          <p:cNvPr id="175" name="Google Shape;175;p24"/>
          <p:cNvSpPr txBox="1"/>
          <p:nvPr>
            <p:ph idx="1" type="body"/>
          </p:nvPr>
        </p:nvSpPr>
        <p:spPr>
          <a:xfrm>
            <a:off x="591238" y="1219200"/>
            <a:ext cx="9144000" cy="408199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00000"/>
              </a:buClr>
              <a:buSzPts val="2400"/>
              <a:buChar char="•"/>
            </a:pPr>
            <a:r>
              <a:rPr lang="en-US" sz="2400">
                <a:solidFill>
                  <a:srgbClr val="C00000"/>
                </a:solidFill>
              </a:rPr>
              <a:t>Self-replenishing division of stem cells produces one new stem cell and one daughter that differentiates into  a more adult cell type </a:t>
            </a:r>
            <a:endParaRPr sz="2400">
              <a:solidFill>
                <a:srgbClr val="C00000"/>
              </a:solidFill>
            </a:endParaRPr>
          </a:p>
          <a:p>
            <a:pPr indent="-190500" lvl="0" marL="342900" rtl="0" algn="l">
              <a:spcBef>
                <a:spcPts val="480"/>
              </a:spcBef>
              <a:spcAft>
                <a:spcPts val="0"/>
              </a:spcAft>
              <a:buClr>
                <a:schemeClr val="dk1"/>
              </a:buClr>
              <a:buSzPts val="2400"/>
              <a:buNone/>
            </a:pPr>
            <a:r>
              <a:t/>
            </a:r>
            <a:endParaRPr sz="2400">
              <a:solidFill>
                <a:srgbClr val="C00000"/>
              </a:solidFill>
            </a:endParaRPr>
          </a:p>
          <a:p>
            <a:pPr indent="-342900" lvl="0" marL="342900" rtl="0" algn="l">
              <a:spcBef>
                <a:spcPts val="480"/>
              </a:spcBef>
              <a:spcAft>
                <a:spcPts val="0"/>
              </a:spcAft>
              <a:buClr>
                <a:srgbClr val="C00000"/>
              </a:buClr>
              <a:buSzPts val="2400"/>
              <a:buChar char="•"/>
            </a:pPr>
            <a:r>
              <a:rPr lang="en-US" sz="2400">
                <a:solidFill>
                  <a:srgbClr val="C00000"/>
                </a:solidFill>
              </a:rPr>
              <a:t>In some organs: frequent replenishing divisions</a:t>
            </a:r>
            <a:endParaRPr/>
          </a:p>
          <a:p>
            <a:pPr indent="-285750" lvl="1" marL="742950" rtl="0" algn="l">
              <a:spcBef>
                <a:spcPts val="400"/>
              </a:spcBef>
              <a:spcAft>
                <a:spcPts val="0"/>
              </a:spcAft>
              <a:buClr>
                <a:srgbClr val="C00000"/>
              </a:buClr>
              <a:buSzPts val="2000"/>
              <a:buFont typeface="Arial"/>
              <a:buChar char="•"/>
            </a:pPr>
            <a:r>
              <a:rPr lang="en-US" sz="2000">
                <a:solidFill>
                  <a:srgbClr val="C00000"/>
                </a:solidFill>
              </a:rPr>
              <a:t>gut, epidermis, bone marrow</a:t>
            </a:r>
            <a:endParaRPr/>
          </a:p>
          <a:p>
            <a:pPr indent="-285750" lvl="1" marL="742950" rtl="0" algn="l">
              <a:spcBef>
                <a:spcPts val="400"/>
              </a:spcBef>
              <a:spcAft>
                <a:spcPts val="0"/>
              </a:spcAft>
              <a:buClr>
                <a:srgbClr val="C00000"/>
              </a:buClr>
              <a:buSzPts val="2000"/>
              <a:buFont typeface="Arial"/>
              <a:buChar char="•"/>
            </a:pPr>
            <a:r>
              <a:rPr lang="en-US" sz="2000">
                <a:solidFill>
                  <a:srgbClr val="C00000"/>
                </a:solidFill>
              </a:rPr>
              <a:t>example: billions of blood cells are destroyed by the spleen every hour</a:t>
            </a:r>
            <a:endParaRPr/>
          </a:p>
          <a:p>
            <a:pPr indent="-190500" lvl="0" marL="342900" rtl="0" algn="l">
              <a:spcBef>
                <a:spcPts val="480"/>
              </a:spcBef>
              <a:spcAft>
                <a:spcPts val="0"/>
              </a:spcAft>
              <a:buClr>
                <a:schemeClr val="dk1"/>
              </a:buClr>
              <a:buSzPts val="2400"/>
              <a:buNone/>
            </a:pPr>
            <a:r>
              <a:t/>
            </a:r>
            <a:endParaRPr sz="2400">
              <a:solidFill>
                <a:srgbClr val="C00000"/>
              </a:solidFill>
            </a:endParaRPr>
          </a:p>
          <a:p>
            <a:pPr indent="-342900" lvl="0" marL="342900" rtl="0" algn="l">
              <a:spcBef>
                <a:spcPts val="480"/>
              </a:spcBef>
              <a:spcAft>
                <a:spcPts val="0"/>
              </a:spcAft>
              <a:buClr>
                <a:srgbClr val="C00000"/>
              </a:buClr>
              <a:buSzPts val="2400"/>
              <a:buChar char="•"/>
            </a:pPr>
            <a:r>
              <a:rPr lang="en-US" sz="2400">
                <a:solidFill>
                  <a:srgbClr val="C00000"/>
                </a:solidFill>
              </a:rPr>
              <a:t>In others, they only divide in response to stress or the need to repair the organ</a:t>
            </a:r>
            <a:endParaRPr/>
          </a:p>
          <a:p>
            <a:pPr indent="-285750" lvl="1" marL="742950" rtl="0" algn="l">
              <a:spcBef>
                <a:spcPts val="400"/>
              </a:spcBef>
              <a:spcAft>
                <a:spcPts val="0"/>
              </a:spcAft>
              <a:buClr>
                <a:srgbClr val="C00000"/>
              </a:buClr>
              <a:buSzPts val="2000"/>
              <a:buFont typeface="Arial"/>
              <a:buChar char="•"/>
            </a:pPr>
            <a:r>
              <a:rPr lang="en-US" sz="2000">
                <a:solidFill>
                  <a:srgbClr val="C00000"/>
                </a:solidFill>
              </a:rPr>
              <a:t>heart, prostate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283684" y="152400"/>
            <a:ext cx="8001000" cy="67865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3600"/>
              <a:buFont typeface="Calibri"/>
              <a:buNone/>
            </a:pPr>
            <a:r>
              <a:rPr b="1" lang="en-US" sz="3600">
                <a:solidFill>
                  <a:srgbClr val="C00000"/>
                </a:solidFill>
              </a:rPr>
              <a:t>Types: Embryonic Stem Cells</a:t>
            </a:r>
            <a:endParaRPr/>
          </a:p>
        </p:txBody>
      </p:sp>
      <p:pic>
        <p:nvPicPr>
          <p:cNvPr descr="DevBio9e-Fig-08-21-0" id="181" name="Google Shape;181;p25"/>
          <p:cNvPicPr preferRelativeResize="0"/>
          <p:nvPr>
            <p:ph idx="2" type="body"/>
          </p:nvPr>
        </p:nvPicPr>
        <p:blipFill rotWithShape="1">
          <a:blip r:embed="rId3">
            <a:alphaModFix/>
          </a:blip>
          <a:srcRect b="14967" l="0" r="0" t="10191"/>
          <a:stretch/>
        </p:blipFill>
        <p:spPr>
          <a:xfrm>
            <a:off x="3186872" y="2446964"/>
            <a:ext cx="6853167" cy="4405529"/>
          </a:xfrm>
          <a:prstGeom prst="rect">
            <a:avLst/>
          </a:prstGeom>
          <a:noFill/>
          <a:ln>
            <a:noFill/>
          </a:ln>
        </p:spPr>
      </p:pic>
      <p:pic>
        <p:nvPicPr>
          <p:cNvPr descr="DevBio9e-Fig-08-22-1R" id="182" name="Google Shape;182;p25"/>
          <p:cNvPicPr preferRelativeResize="0"/>
          <p:nvPr>
            <p:ph idx="1" type="body"/>
          </p:nvPr>
        </p:nvPicPr>
        <p:blipFill rotWithShape="1">
          <a:blip r:embed="rId4">
            <a:alphaModFix/>
          </a:blip>
          <a:srcRect b="5965" l="20338" r="8475" t="4178"/>
          <a:stretch/>
        </p:blipFill>
        <p:spPr>
          <a:xfrm>
            <a:off x="304800" y="988890"/>
            <a:ext cx="3276600" cy="3832566"/>
          </a:xfrm>
          <a:prstGeom prst="rect">
            <a:avLst/>
          </a:prstGeom>
          <a:noFill/>
          <a:ln>
            <a:noFill/>
          </a:ln>
        </p:spPr>
      </p:pic>
      <p:sp>
        <p:nvSpPr>
          <p:cNvPr id="183" name="Google Shape;183;p25"/>
          <p:cNvSpPr txBox="1"/>
          <p:nvPr/>
        </p:nvSpPr>
        <p:spPr>
          <a:xfrm>
            <a:off x="4189607" y="1143030"/>
            <a:ext cx="470389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C00000"/>
                </a:solidFill>
                <a:latin typeface="Calibri"/>
                <a:ea typeface="Calibri"/>
                <a:cs typeface="Calibri"/>
                <a:sym typeface="Calibri"/>
              </a:rPr>
              <a:t>“Pluripotent” means they can form any kind of cell in the organism</a:t>
            </a:r>
            <a:endParaRPr sz="2400">
              <a:solidFill>
                <a:srgbClr val="C00000"/>
              </a:solidFill>
              <a:latin typeface="Calibri"/>
              <a:ea typeface="Calibri"/>
              <a:cs typeface="Calibri"/>
              <a:sym typeface="Calibri"/>
            </a:endParaRPr>
          </a:p>
        </p:txBody>
      </p:sp>
      <p:sp>
        <p:nvSpPr>
          <p:cNvPr id="184" name="Google Shape;184;p25"/>
          <p:cNvSpPr txBox="1"/>
          <p:nvPr/>
        </p:nvSpPr>
        <p:spPr>
          <a:xfrm>
            <a:off x="123449" y="5133430"/>
            <a:ext cx="28956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C00000"/>
                </a:solidFill>
                <a:latin typeface="Calibri"/>
                <a:ea typeface="Calibri"/>
                <a:cs typeface="Calibri"/>
                <a:sym typeface="Calibri"/>
              </a:rPr>
              <a:t>The inner cell mass of the preimplantation embryo or blastocyst</a:t>
            </a:r>
            <a:endParaRPr sz="2400">
              <a:solidFill>
                <a:srgbClr val="C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5334000" y="3657600"/>
            <a:ext cx="4533900" cy="2476500"/>
          </a:xfrm>
          <a:prstGeom prst="rect">
            <a:avLst/>
          </a:prstGeom>
          <a:noFill/>
          <a:ln>
            <a:noFill/>
          </a:ln>
        </p:spPr>
        <p:txBody>
          <a:bodyPr anchorCtr="0" anchor="ctr" bIns="45700" lIns="91425" spcFirstLastPara="1" rIns="91425" wrap="square" tIns="45700">
            <a:noAutofit/>
          </a:bodyPr>
          <a:lstStyle/>
          <a:p>
            <a:pPr indent="-342900" lvl="0" marL="342900" rtl="0" algn="l">
              <a:spcBef>
                <a:spcPts val="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Embryonic stem cell therapeutics require that we can control the differentiation of the pluripotent cells into the kinds of cells we want to use.</a:t>
            </a:r>
            <a:br>
              <a:rPr lang="en-US" sz="2000">
                <a:solidFill>
                  <a:srgbClr val="C00000"/>
                </a:solidFill>
                <a:latin typeface="Calibri"/>
                <a:ea typeface="Calibri"/>
                <a:cs typeface="Calibri"/>
                <a:sym typeface="Calibri"/>
              </a:rPr>
            </a:br>
            <a:br>
              <a:rPr lang="en-US" sz="2000">
                <a:solidFill>
                  <a:srgbClr val="C00000"/>
                </a:solidFill>
                <a:latin typeface="Calibri"/>
                <a:ea typeface="Calibri"/>
                <a:cs typeface="Calibri"/>
                <a:sym typeface="Calibri"/>
              </a:rPr>
            </a:br>
            <a:r>
              <a:rPr lang="en-US" sz="2000">
                <a:solidFill>
                  <a:srgbClr val="C00000"/>
                </a:solidFill>
                <a:latin typeface="Calibri"/>
                <a:ea typeface="Calibri"/>
                <a:cs typeface="Calibri"/>
                <a:sym typeface="Calibri"/>
              </a:rPr>
              <a:t>This is the hard part to figure out as there are over 200 adult cell types!</a:t>
            </a:r>
            <a:endParaRPr sz="2000">
              <a:solidFill>
                <a:srgbClr val="C00000"/>
              </a:solidFill>
              <a:latin typeface="Calibri"/>
              <a:ea typeface="Calibri"/>
              <a:cs typeface="Calibri"/>
              <a:sym typeface="Calibri"/>
            </a:endParaRPr>
          </a:p>
        </p:txBody>
      </p:sp>
      <p:pic>
        <p:nvPicPr>
          <p:cNvPr descr="DevBio9e-Fig-17-23-0" id="190" name="Google Shape;190;p26"/>
          <p:cNvPicPr preferRelativeResize="0"/>
          <p:nvPr/>
        </p:nvPicPr>
        <p:blipFill rotWithShape="1">
          <a:blip r:embed="rId3">
            <a:alphaModFix/>
          </a:blip>
          <a:srcRect b="71963" l="31768" r="31914" t="2403"/>
          <a:stretch/>
        </p:blipFill>
        <p:spPr>
          <a:xfrm>
            <a:off x="152400" y="228600"/>
            <a:ext cx="5029201" cy="3048000"/>
          </a:xfrm>
          <a:prstGeom prst="rect">
            <a:avLst/>
          </a:prstGeom>
          <a:noFill/>
          <a:ln>
            <a:noFill/>
          </a:ln>
        </p:spPr>
      </p:pic>
      <p:grpSp>
        <p:nvGrpSpPr>
          <p:cNvPr id="191" name="Google Shape;191;p26"/>
          <p:cNvGrpSpPr/>
          <p:nvPr/>
        </p:nvGrpSpPr>
        <p:grpSpPr>
          <a:xfrm>
            <a:off x="2274525" y="3276600"/>
            <a:ext cx="2779829" cy="3484126"/>
            <a:chOff x="2274525" y="3276600"/>
            <a:chExt cx="2779829" cy="3484126"/>
          </a:xfrm>
        </p:grpSpPr>
        <p:pic>
          <p:nvPicPr>
            <p:cNvPr id="192" name="Google Shape;192;p26"/>
            <p:cNvPicPr preferRelativeResize="0"/>
            <p:nvPr/>
          </p:nvPicPr>
          <p:blipFill rotWithShape="1">
            <a:blip r:embed="rId4">
              <a:alphaModFix/>
            </a:blip>
            <a:srcRect b="0" l="0" r="0" t="0"/>
            <a:stretch/>
          </p:blipFill>
          <p:spPr>
            <a:xfrm>
              <a:off x="2286000" y="3276600"/>
              <a:ext cx="2768354" cy="3484126"/>
            </a:xfrm>
            <a:prstGeom prst="rect">
              <a:avLst/>
            </a:prstGeom>
            <a:noFill/>
            <a:ln>
              <a:noFill/>
            </a:ln>
          </p:spPr>
        </p:pic>
        <p:sp>
          <p:nvSpPr>
            <p:cNvPr id="193" name="Google Shape;193;p26"/>
            <p:cNvSpPr/>
            <p:nvPr/>
          </p:nvSpPr>
          <p:spPr>
            <a:xfrm>
              <a:off x="2274525" y="3276600"/>
              <a:ext cx="228600" cy="228600"/>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 name="Google Shape;194;p26"/>
          <p:cNvSpPr txBox="1"/>
          <p:nvPr/>
        </p:nvSpPr>
        <p:spPr>
          <a:xfrm>
            <a:off x="5334000" y="495759"/>
            <a:ext cx="4343400" cy="186204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These cells require the destruction of an embryo and have been controversial.</a:t>
            </a:r>
            <a:endParaRPr/>
          </a:p>
          <a:p>
            <a:pPr indent="-342900" lvl="0" marL="34290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There are two embryonic sources of ES cells</a:t>
            </a:r>
            <a:endParaRPr sz="2000">
              <a:solidFill>
                <a:srgbClr val="C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ipsc-pathway.gif" id="199" name="Google Shape;199;p27"/>
          <p:cNvPicPr preferRelativeResize="0"/>
          <p:nvPr>
            <p:ph idx="4294967295" type="body"/>
          </p:nvPr>
        </p:nvPicPr>
        <p:blipFill rotWithShape="1">
          <a:blip r:embed="rId3">
            <a:alphaModFix/>
          </a:blip>
          <a:srcRect b="0" l="1205" r="1151" t="32991"/>
          <a:stretch/>
        </p:blipFill>
        <p:spPr>
          <a:xfrm>
            <a:off x="2833353" y="3444445"/>
            <a:ext cx="6172200" cy="3403997"/>
          </a:xfrm>
          <a:prstGeom prst="rect">
            <a:avLst/>
          </a:prstGeom>
          <a:noFill/>
          <a:ln>
            <a:noFill/>
          </a:ln>
        </p:spPr>
      </p:pic>
      <p:pic>
        <p:nvPicPr>
          <p:cNvPr descr="C:\Documents and Settings\User\My Documents\187 Spring 2013\Lectures\Section 3\Prep Files\Therapy\iPSC 4.jpg" id="200" name="Google Shape;200;p27"/>
          <p:cNvPicPr preferRelativeResize="0"/>
          <p:nvPr/>
        </p:nvPicPr>
        <p:blipFill rotWithShape="1">
          <a:blip r:embed="rId4">
            <a:alphaModFix/>
          </a:blip>
          <a:srcRect b="7599" l="9118" r="6992" t="26749"/>
          <a:stretch/>
        </p:blipFill>
        <p:spPr>
          <a:xfrm>
            <a:off x="2195110" y="1828800"/>
            <a:ext cx="3067844" cy="2057797"/>
          </a:xfrm>
          <a:prstGeom prst="rect">
            <a:avLst/>
          </a:prstGeom>
          <a:noFill/>
          <a:ln>
            <a:noFill/>
          </a:ln>
        </p:spPr>
      </p:pic>
      <p:sp>
        <p:nvSpPr>
          <p:cNvPr id="201" name="Google Shape;201;p27"/>
          <p:cNvSpPr/>
          <p:nvPr/>
        </p:nvSpPr>
        <p:spPr>
          <a:xfrm>
            <a:off x="152400" y="76200"/>
            <a:ext cx="4188967" cy="61170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375">
                <a:solidFill>
                  <a:srgbClr val="C00000"/>
                </a:solidFill>
                <a:latin typeface="Times New Roman"/>
                <a:ea typeface="Times New Roman"/>
                <a:cs typeface="Times New Roman"/>
                <a:sym typeface="Times New Roman"/>
              </a:rPr>
              <a:t>Induced Pluripotency</a:t>
            </a:r>
            <a:endParaRPr sz="3375">
              <a:solidFill>
                <a:schemeClr val="dk1"/>
              </a:solidFill>
              <a:latin typeface="Times New Roman"/>
              <a:ea typeface="Times New Roman"/>
              <a:cs typeface="Times New Roman"/>
              <a:sym typeface="Times New Roman"/>
            </a:endParaRPr>
          </a:p>
        </p:txBody>
      </p:sp>
      <p:sp>
        <p:nvSpPr>
          <p:cNvPr id="202" name="Google Shape;202;p27"/>
          <p:cNvSpPr txBox="1"/>
          <p:nvPr/>
        </p:nvSpPr>
        <p:spPr>
          <a:xfrm>
            <a:off x="304800" y="951519"/>
            <a:ext cx="928799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C00000"/>
                </a:solidFill>
                <a:latin typeface="Calibri"/>
                <a:ea typeface="Calibri"/>
                <a:cs typeface="Calibri"/>
                <a:sym typeface="Calibri"/>
              </a:rPr>
              <a:t>We have learned how to reprogram adult cells into pluripotent stem cells</a:t>
            </a:r>
            <a:endParaRPr sz="2400">
              <a:solidFill>
                <a:srgbClr val="C00000"/>
              </a:solidFill>
              <a:latin typeface="Calibri"/>
              <a:ea typeface="Calibri"/>
              <a:cs typeface="Calibri"/>
              <a:sym typeface="Calibri"/>
            </a:endParaRPr>
          </a:p>
        </p:txBody>
      </p:sp>
      <p:sp>
        <p:nvSpPr>
          <p:cNvPr id="203" name="Google Shape;203;p27"/>
          <p:cNvSpPr txBox="1"/>
          <p:nvPr/>
        </p:nvSpPr>
        <p:spPr>
          <a:xfrm>
            <a:off x="189484" y="2057400"/>
            <a:ext cx="2057399"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C00000"/>
                </a:solidFill>
                <a:latin typeface="Calibri"/>
                <a:ea typeface="Calibri"/>
                <a:cs typeface="Calibri"/>
                <a:sym typeface="Calibri"/>
              </a:rPr>
              <a:t>Inserting 4 genes into adult cells does the trick</a:t>
            </a:r>
            <a:endParaRPr sz="2000">
              <a:solidFill>
                <a:srgbClr val="C00000"/>
              </a:solidFill>
              <a:latin typeface="Calibri"/>
              <a:ea typeface="Calibri"/>
              <a:cs typeface="Calibri"/>
              <a:sym typeface="Calibri"/>
            </a:endParaRPr>
          </a:p>
        </p:txBody>
      </p:sp>
      <p:sp>
        <p:nvSpPr>
          <p:cNvPr id="204" name="Google Shape;204;p27"/>
          <p:cNvSpPr txBox="1"/>
          <p:nvPr/>
        </p:nvSpPr>
        <p:spPr>
          <a:xfrm>
            <a:off x="7495507" y="3886597"/>
            <a:ext cx="256289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00000"/>
                </a:solidFill>
                <a:latin typeface="Calibri"/>
                <a:ea typeface="Calibri"/>
                <a:cs typeface="Calibri"/>
                <a:sym typeface="Calibri"/>
              </a:rPr>
              <a:t>We can now use them like embryonic stem cells (mostly)</a:t>
            </a:r>
            <a:endParaRPr sz="1800">
              <a:solidFill>
                <a:srgbClr val="C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228600" y="152400"/>
            <a:ext cx="8724900" cy="803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3200"/>
              <a:buFont typeface="Calibri"/>
              <a:buNone/>
            </a:pPr>
            <a:r>
              <a:rPr b="1" lang="en-US" sz="3200">
                <a:solidFill>
                  <a:srgbClr val="C00000"/>
                </a:solidFill>
              </a:rPr>
              <a:t>Protocol for curing a “human” disease in a mouse, using iPS cells plus recombinant genetics</a:t>
            </a:r>
            <a:endParaRPr/>
          </a:p>
        </p:txBody>
      </p:sp>
      <p:pic>
        <p:nvPicPr>
          <p:cNvPr descr="DevBio9e-Fig-17-26-0" id="210" name="Google Shape;210;p28"/>
          <p:cNvPicPr preferRelativeResize="0"/>
          <p:nvPr/>
        </p:nvPicPr>
        <p:blipFill rotWithShape="1">
          <a:blip r:embed="rId3">
            <a:alphaModFix/>
          </a:blip>
          <a:srcRect b="4430" l="10265" r="8278" t="0"/>
          <a:stretch/>
        </p:blipFill>
        <p:spPr>
          <a:xfrm>
            <a:off x="457200" y="1295400"/>
            <a:ext cx="5237423" cy="5276850"/>
          </a:xfrm>
          <a:prstGeom prst="rect">
            <a:avLst/>
          </a:prstGeom>
          <a:noFill/>
          <a:ln>
            <a:noFill/>
          </a:ln>
        </p:spPr>
      </p:pic>
      <p:sp>
        <p:nvSpPr>
          <p:cNvPr id="211" name="Google Shape;211;p28"/>
          <p:cNvSpPr txBox="1"/>
          <p:nvPr/>
        </p:nvSpPr>
        <p:spPr>
          <a:xfrm>
            <a:off x="5660654" y="2057400"/>
            <a:ext cx="4205895" cy="309315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Mouse with sickle-cell mutation</a:t>
            </a:r>
            <a:endParaRPr/>
          </a:p>
          <a:p>
            <a:pPr indent="-342900" lvl="0" marL="34290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Collect adult cells, reprogram</a:t>
            </a:r>
            <a:endParaRPr/>
          </a:p>
          <a:p>
            <a:pPr indent="-342900" lvl="0" marL="34290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Correct mutation in cell culture</a:t>
            </a:r>
            <a:endParaRPr/>
          </a:p>
          <a:p>
            <a:pPr indent="-342900" lvl="0" marL="34290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Differentiate into RBC stem cells</a:t>
            </a:r>
            <a:endParaRPr/>
          </a:p>
          <a:p>
            <a:pPr indent="-342900" lvl="0" marL="34290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Irradiate the mouse’s bone marrow</a:t>
            </a:r>
            <a:endParaRPr/>
          </a:p>
          <a:p>
            <a:pPr indent="-342900" lvl="0" marL="34290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Inject repaired RBC stem cells</a:t>
            </a:r>
            <a:endParaRPr sz="2000">
              <a:solidFill>
                <a:srgbClr val="C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76200" y="76200"/>
            <a:ext cx="9601200" cy="102195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3200"/>
              <a:buFont typeface="Calibri"/>
              <a:buNone/>
            </a:pPr>
            <a:r>
              <a:rPr b="1" lang="en-US" sz="3200">
                <a:solidFill>
                  <a:srgbClr val="C00000"/>
                </a:solidFill>
                <a:latin typeface="Calibri"/>
                <a:ea typeface="Calibri"/>
                <a:cs typeface="Calibri"/>
                <a:sym typeface="Calibri"/>
              </a:rPr>
              <a:t>How do we repair the gene?</a:t>
            </a:r>
            <a:br>
              <a:rPr b="1" lang="en-US" sz="3200">
                <a:solidFill>
                  <a:srgbClr val="C00000"/>
                </a:solidFill>
                <a:latin typeface="Calibri"/>
                <a:ea typeface="Calibri"/>
                <a:cs typeface="Calibri"/>
                <a:sym typeface="Calibri"/>
              </a:rPr>
            </a:br>
            <a:r>
              <a:rPr b="1" lang="en-US" sz="3200">
                <a:solidFill>
                  <a:srgbClr val="C00000"/>
                </a:solidFill>
                <a:latin typeface="Calibri"/>
                <a:ea typeface="Calibri"/>
                <a:cs typeface="Calibri"/>
                <a:sym typeface="Calibri"/>
              </a:rPr>
              <a:t>       Endogenous Genomic Editing with CRISPR</a:t>
            </a:r>
            <a:endParaRPr b="1" sz="3200">
              <a:solidFill>
                <a:srgbClr val="C00000"/>
              </a:solidFill>
              <a:latin typeface="Calibri"/>
              <a:ea typeface="Calibri"/>
              <a:cs typeface="Calibri"/>
              <a:sym typeface="Calibri"/>
            </a:endParaRPr>
          </a:p>
        </p:txBody>
      </p:sp>
      <p:sp>
        <p:nvSpPr>
          <p:cNvPr id="217" name="Google Shape;217;p29"/>
          <p:cNvSpPr txBox="1"/>
          <p:nvPr>
            <p:ph idx="1" type="body"/>
          </p:nvPr>
        </p:nvSpPr>
        <p:spPr>
          <a:xfrm>
            <a:off x="533400" y="1410159"/>
            <a:ext cx="9448800" cy="32380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00"/>
              </a:buClr>
              <a:buSzPts val="2400"/>
              <a:buNone/>
            </a:pPr>
            <a:r>
              <a:rPr lang="en-US" sz="2400">
                <a:solidFill>
                  <a:srgbClr val="C00000"/>
                </a:solidFill>
              </a:rPr>
              <a:t>CRISPR is a Prokaryotic Acquired Immune System</a:t>
            </a:r>
            <a:endParaRPr/>
          </a:p>
          <a:p>
            <a:pPr indent="-285750" lvl="1" marL="742950" rtl="0" algn="l">
              <a:spcBef>
                <a:spcPts val="480"/>
              </a:spcBef>
              <a:spcAft>
                <a:spcPts val="0"/>
              </a:spcAft>
              <a:buClr>
                <a:srgbClr val="C00000"/>
              </a:buClr>
              <a:buSzPts val="2400"/>
              <a:buFont typeface="Arial"/>
              <a:buChar char="•"/>
            </a:pPr>
            <a:r>
              <a:rPr lang="en-US" sz="2400">
                <a:solidFill>
                  <a:srgbClr val="C00000"/>
                </a:solidFill>
              </a:rPr>
              <a:t>Captured DNA from viruses and plasmids</a:t>
            </a:r>
            <a:endParaRPr/>
          </a:p>
          <a:p>
            <a:pPr indent="-285750" lvl="1" marL="742950" rtl="0" algn="l">
              <a:spcBef>
                <a:spcPts val="480"/>
              </a:spcBef>
              <a:spcAft>
                <a:spcPts val="0"/>
              </a:spcAft>
              <a:buClr>
                <a:srgbClr val="C00000"/>
              </a:buClr>
              <a:buSzPts val="2400"/>
              <a:buFont typeface="Arial"/>
              <a:buChar char="•"/>
            </a:pPr>
            <a:r>
              <a:rPr lang="en-US" sz="2400">
                <a:solidFill>
                  <a:srgbClr val="C00000"/>
                </a:solidFill>
              </a:rPr>
              <a:t>Pieces incorporated into bacterial genome</a:t>
            </a:r>
            <a:endParaRPr/>
          </a:p>
          <a:p>
            <a:pPr indent="-285750" lvl="1" marL="742950" rtl="0" algn="l">
              <a:spcBef>
                <a:spcPts val="480"/>
              </a:spcBef>
              <a:spcAft>
                <a:spcPts val="0"/>
              </a:spcAft>
              <a:buClr>
                <a:srgbClr val="C00000"/>
              </a:buClr>
              <a:buSzPts val="2400"/>
              <a:buFont typeface="Arial"/>
              <a:buChar char="•"/>
            </a:pPr>
            <a:r>
              <a:rPr lang="en-US" sz="2400">
                <a:solidFill>
                  <a:srgbClr val="C00000"/>
                </a:solidFill>
              </a:rPr>
              <a:t>They recognize original host DNA using captured DNA as template</a:t>
            </a:r>
            <a:endParaRPr/>
          </a:p>
          <a:p>
            <a:pPr indent="-285750" lvl="1" marL="742950" rtl="0" algn="l">
              <a:spcBef>
                <a:spcPts val="480"/>
              </a:spcBef>
              <a:spcAft>
                <a:spcPts val="0"/>
              </a:spcAft>
              <a:buClr>
                <a:srgbClr val="C00000"/>
              </a:buClr>
              <a:buSzPts val="2400"/>
              <a:buFont typeface="Arial"/>
              <a:buChar char="•"/>
            </a:pPr>
            <a:r>
              <a:rPr lang="en-US" sz="2400">
                <a:solidFill>
                  <a:srgbClr val="C00000"/>
                </a:solidFill>
              </a:rPr>
              <a:t>CRISPR carries a DNA cutting tool that is used to cut up the invader</a:t>
            </a:r>
            <a:endParaRPr/>
          </a:p>
          <a:p>
            <a:pPr indent="0" lvl="1" marL="457200" rtl="0" algn="l">
              <a:spcBef>
                <a:spcPts val="480"/>
              </a:spcBef>
              <a:spcAft>
                <a:spcPts val="0"/>
              </a:spcAft>
              <a:buClr>
                <a:schemeClr val="dk1"/>
              </a:buClr>
              <a:buSzPts val="2400"/>
              <a:buNone/>
            </a:pPr>
            <a:r>
              <a:t/>
            </a:r>
            <a:endParaRPr sz="2400">
              <a:solidFill>
                <a:srgbClr val="C00000"/>
              </a:solidFill>
            </a:endParaRPr>
          </a:p>
          <a:p>
            <a:pPr indent="0" lvl="1" marL="0" rtl="0" algn="l">
              <a:spcBef>
                <a:spcPts val="480"/>
              </a:spcBef>
              <a:spcAft>
                <a:spcPts val="0"/>
              </a:spcAft>
              <a:buClr>
                <a:srgbClr val="C00000"/>
              </a:buClr>
              <a:buSzPts val="2400"/>
              <a:buNone/>
            </a:pPr>
            <a:r>
              <a:rPr lang="en-US" sz="2400">
                <a:solidFill>
                  <a:srgbClr val="C00000"/>
                </a:solidFill>
              </a:rPr>
              <a:t>We have learned to control the cut and put new DNA into the break</a:t>
            </a:r>
            <a:endParaRPr/>
          </a:p>
        </p:txBody>
      </p:sp>
      <p:pic>
        <p:nvPicPr>
          <p:cNvPr id="218" name="Google Shape;218;p29"/>
          <p:cNvPicPr preferRelativeResize="0"/>
          <p:nvPr/>
        </p:nvPicPr>
        <p:blipFill rotWithShape="1">
          <a:blip r:embed="rId3">
            <a:alphaModFix/>
          </a:blip>
          <a:srcRect b="0" l="0" r="0" t="0"/>
          <a:stretch/>
        </p:blipFill>
        <p:spPr>
          <a:xfrm>
            <a:off x="1295400" y="4857162"/>
            <a:ext cx="7210227" cy="20008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457200" y="22034"/>
            <a:ext cx="8001000" cy="76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3600"/>
              <a:buFont typeface="Calibri"/>
              <a:buNone/>
            </a:pPr>
            <a:r>
              <a:rPr b="1" lang="en-US" sz="3600">
                <a:solidFill>
                  <a:srgbClr val="C00000"/>
                </a:solidFill>
              </a:rPr>
              <a:t>Types: Adult Stem Cells</a:t>
            </a:r>
            <a:endParaRPr/>
          </a:p>
        </p:txBody>
      </p:sp>
      <p:sp>
        <p:nvSpPr>
          <p:cNvPr id="224" name="Google Shape;224;p30"/>
          <p:cNvSpPr txBox="1"/>
          <p:nvPr>
            <p:ph idx="1" type="body"/>
          </p:nvPr>
        </p:nvSpPr>
        <p:spPr>
          <a:xfrm>
            <a:off x="990600" y="1077569"/>
            <a:ext cx="8305800" cy="525660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00000"/>
              </a:buClr>
              <a:buSzPts val="2625"/>
              <a:buChar char="•"/>
            </a:pPr>
            <a:r>
              <a:rPr lang="en-US" sz="2625">
                <a:solidFill>
                  <a:srgbClr val="C00000"/>
                </a:solidFill>
              </a:rPr>
              <a:t>Already committed stem cells with fewer potential fates</a:t>
            </a:r>
            <a:endParaRPr sz="2625">
              <a:solidFill>
                <a:srgbClr val="C00000"/>
              </a:solidFill>
            </a:endParaRPr>
          </a:p>
          <a:p>
            <a:pPr indent="-285750" lvl="1" marL="742950" rtl="0" algn="l">
              <a:spcBef>
                <a:spcPts val="400"/>
              </a:spcBef>
              <a:spcAft>
                <a:spcPts val="0"/>
              </a:spcAft>
              <a:buClr>
                <a:srgbClr val="C00000"/>
              </a:buClr>
              <a:buSzPts val="2000"/>
              <a:buChar char="–"/>
            </a:pPr>
            <a:r>
              <a:rPr lang="en-US" sz="2000">
                <a:solidFill>
                  <a:srgbClr val="C00000"/>
                </a:solidFill>
              </a:rPr>
              <a:t>hematopietic stem cells       -- hair stem cells</a:t>
            </a:r>
            <a:endParaRPr/>
          </a:p>
          <a:p>
            <a:pPr indent="-285750" lvl="1" marL="742950" rtl="0" algn="l">
              <a:spcBef>
                <a:spcPts val="400"/>
              </a:spcBef>
              <a:spcAft>
                <a:spcPts val="0"/>
              </a:spcAft>
              <a:buClr>
                <a:srgbClr val="C00000"/>
              </a:buClr>
              <a:buSzPts val="2000"/>
              <a:buChar char="–"/>
            </a:pPr>
            <a:r>
              <a:rPr lang="en-US" sz="2000">
                <a:solidFill>
                  <a:srgbClr val="C00000"/>
                </a:solidFill>
              </a:rPr>
              <a:t>mesenchymal stem cells      -- melanocyte stem cells</a:t>
            </a:r>
            <a:endParaRPr/>
          </a:p>
          <a:p>
            <a:pPr indent="-285750" lvl="1" marL="742950" rtl="0" algn="l">
              <a:spcBef>
                <a:spcPts val="400"/>
              </a:spcBef>
              <a:spcAft>
                <a:spcPts val="0"/>
              </a:spcAft>
              <a:buClr>
                <a:srgbClr val="C00000"/>
              </a:buClr>
              <a:buSzPts val="2000"/>
              <a:buChar char="–"/>
            </a:pPr>
            <a:r>
              <a:rPr lang="en-US" sz="2000">
                <a:solidFill>
                  <a:srgbClr val="C00000"/>
                </a:solidFill>
              </a:rPr>
              <a:t>epidermal stem cells             -- muscle stem cells</a:t>
            </a:r>
            <a:endParaRPr/>
          </a:p>
          <a:p>
            <a:pPr indent="-285750" lvl="1" marL="742950" rtl="0" algn="l">
              <a:spcBef>
                <a:spcPts val="400"/>
              </a:spcBef>
              <a:spcAft>
                <a:spcPts val="0"/>
              </a:spcAft>
              <a:buClr>
                <a:srgbClr val="C00000"/>
              </a:buClr>
              <a:buSzPts val="2000"/>
              <a:buChar char="–"/>
            </a:pPr>
            <a:r>
              <a:rPr lang="en-US" sz="2000">
                <a:solidFill>
                  <a:srgbClr val="C00000"/>
                </a:solidFill>
              </a:rPr>
              <a:t>neural stem cells                    -- tooth stem cells</a:t>
            </a:r>
            <a:endParaRPr/>
          </a:p>
          <a:p>
            <a:pPr indent="-285750" lvl="1" marL="742950" rtl="0" algn="l">
              <a:spcBef>
                <a:spcPts val="400"/>
              </a:spcBef>
              <a:spcAft>
                <a:spcPts val="0"/>
              </a:spcAft>
              <a:buClr>
                <a:srgbClr val="C00000"/>
              </a:buClr>
              <a:buSzPts val="2000"/>
              <a:buChar char="–"/>
            </a:pPr>
            <a:r>
              <a:rPr lang="en-US" sz="2000">
                <a:solidFill>
                  <a:srgbClr val="C00000"/>
                </a:solidFill>
              </a:rPr>
              <a:t>gut stem cells                         -- germline stem cells</a:t>
            </a:r>
            <a:endParaRPr/>
          </a:p>
          <a:p>
            <a:pPr indent="-285750" lvl="1" marL="742950" rtl="0" algn="l">
              <a:spcBef>
                <a:spcPts val="400"/>
              </a:spcBef>
              <a:spcAft>
                <a:spcPts val="0"/>
              </a:spcAft>
              <a:buClr>
                <a:srgbClr val="C00000"/>
              </a:buClr>
              <a:buSzPts val="2000"/>
              <a:buChar char="–"/>
            </a:pPr>
            <a:r>
              <a:rPr lang="en-US" sz="2000">
                <a:solidFill>
                  <a:srgbClr val="C00000"/>
                </a:solidFill>
              </a:rPr>
              <a:t>mammary stem cells</a:t>
            </a:r>
            <a:endParaRPr/>
          </a:p>
          <a:p>
            <a:pPr indent="-259524" lvl="0" marL="342900" rtl="0" algn="l">
              <a:spcBef>
                <a:spcPts val="263"/>
              </a:spcBef>
              <a:spcAft>
                <a:spcPts val="0"/>
              </a:spcAft>
              <a:buClr>
                <a:schemeClr val="dk1"/>
              </a:buClr>
              <a:buSzPts val="1313"/>
              <a:buNone/>
            </a:pPr>
            <a:r>
              <a:t/>
            </a:r>
            <a:endParaRPr sz="1313">
              <a:solidFill>
                <a:srgbClr val="C00000"/>
              </a:solidFill>
            </a:endParaRPr>
          </a:p>
          <a:p>
            <a:pPr indent="-342900" lvl="0" marL="342900" rtl="0" algn="l">
              <a:spcBef>
                <a:spcPts val="525"/>
              </a:spcBef>
              <a:spcAft>
                <a:spcPts val="0"/>
              </a:spcAft>
              <a:buClr>
                <a:srgbClr val="C00000"/>
              </a:buClr>
              <a:buSzPts val="2625"/>
              <a:buChar char="•"/>
            </a:pPr>
            <a:r>
              <a:rPr lang="en-US" sz="2625">
                <a:solidFill>
                  <a:srgbClr val="C00000"/>
                </a:solidFill>
              </a:rPr>
              <a:t>Hard to extract and culture</a:t>
            </a:r>
            <a:endParaRPr/>
          </a:p>
          <a:p>
            <a:pPr indent="-285750" lvl="1" marL="742950" rtl="0" algn="l">
              <a:spcBef>
                <a:spcPts val="400"/>
              </a:spcBef>
              <a:spcAft>
                <a:spcPts val="0"/>
              </a:spcAft>
              <a:buClr>
                <a:srgbClr val="C00000"/>
              </a:buClr>
              <a:buSzPts val="2000"/>
              <a:buChar char="–"/>
            </a:pPr>
            <a:r>
              <a:rPr lang="en-US" sz="2000">
                <a:solidFill>
                  <a:srgbClr val="C00000"/>
                </a:solidFill>
              </a:rPr>
              <a:t>HSC are less than 1 in 15,000 bone marrow cells</a:t>
            </a:r>
            <a:endParaRPr/>
          </a:p>
          <a:p>
            <a:pPr indent="-285750" lvl="1" marL="742950" rtl="0" algn="l">
              <a:spcBef>
                <a:spcPts val="400"/>
              </a:spcBef>
              <a:spcAft>
                <a:spcPts val="0"/>
              </a:spcAft>
              <a:buClr>
                <a:srgbClr val="C00000"/>
              </a:buClr>
              <a:buSzPts val="2000"/>
              <a:buChar char="–"/>
            </a:pPr>
            <a:r>
              <a:rPr lang="en-US" sz="2000">
                <a:solidFill>
                  <a:srgbClr val="C00000"/>
                </a:solidFill>
              </a:rPr>
              <a:t>Transplants often work very well, however</a:t>
            </a:r>
            <a:endParaRPr/>
          </a:p>
          <a:p>
            <a:pPr indent="-285750" lvl="1" marL="742950" rtl="0" algn="l">
              <a:spcBef>
                <a:spcPts val="400"/>
              </a:spcBef>
              <a:spcAft>
                <a:spcPts val="0"/>
              </a:spcAft>
              <a:buClr>
                <a:srgbClr val="C00000"/>
              </a:buClr>
              <a:buSzPts val="2000"/>
              <a:buChar char="–"/>
            </a:pPr>
            <a:r>
              <a:rPr lang="en-US" sz="2000">
                <a:solidFill>
                  <a:srgbClr val="C00000"/>
                </a:solidFill>
              </a:rPr>
              <a:t>Mammary, neural, muscle, others all being worked 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152400" y="76200"/>
            <a:ext cx="8001000" cy="57348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3600"/>
              <a:buFont typeface="Calibri"/>
              <a:buNone/>
            </a:pPr>
            <a:r>
              <a:rPr b="1" lang="en-US" sz="3600">
                <a:solidFill>
                  <a:srgbClr val="C00000"/>
                </a:solidFill>
              </a:rPr>
              <a:t>Types: Mesenchymal Stem Cells</a:t>
            </a:r>
            <a:endParaRPr/>
          </a:p>
        </p:txBody>
      </p:sp>
      <p:sp>
        <p:nvSpPr>
          <p:cNvPr id="230" name="Google Shape;230;p31"/>
          <p:cNvSpPr txBox="1"/>
          <p:nvPr>
            <p:ph idx="1" type="body"/>
          </p:nvPr>
        </p:nvSpPr>
        <p:spPr>
          <a:xfrm>
            <a:off x="228601" y="939417"/>
            <a:ext cx="6553200" cy="48144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00000"/>
              </a:buClr>
              <a:buSzPts val="2625"/>
              <a:buChar char="•"/>
            </a:pPr>
            <a:r>
              <a:rPr lang="en-US" sz="2625">
                <a:solidFill>
                  <a:srgbClr val="C00000"/>
                </a:solidFill>
              </a:rPr>
              <a:t>Surprising degree of differentiation options</a:t>
            </a:r>
            <a:endParaRPr sz="2625">
              <a:solidFill>
                <a:srgbClr val="C00000"/>
              </a:solidFill>
            </a:endParaRPr>
          </a:p>
          <a:p>
            <a:pPr indent="-317499" lvl="2" marL="688578" rtl="0" algn="l">
              <a:spcBef>
                <a:spcPts val="400"/>
              </a:spcBef>
              <a:spcAft>
                <a:spcPts val="0"/>
              </a:spcAft>
              <a:buClr>
                <a:srgbClr val="C00000"/>
              </a:buClr>
              <a:buSzPts val="2000"/>
              <a:buFont typeface="Calibri"/>
              <a:buChar char="-"/>
            </a:pPr>
            <a:r>
              <a:rPr lang="en-US" sz="2000">
                <a:solidFill>
                  <a:srgbClr val="C00000"/>
                </a:solidFill>
              </a:rPr>
              <a:t>Muscle, fat, bone, cartilage</a:t>
            </a:r>
            <a:endParaRPr/>
          </a:p>
          <a:p>
            <a:pPr indent="-317499" lvl="2" marL="688578" rtl="0" algn="l">
              <a:spcBef>
                <a:spcPts val="1150"/>
              </a:spcBef>
              <a:spcAft>
                <a:spcPts val="0"/>
              </a:spcAft>
              <a:buClr>
                <a:srgbClr val="C00000"/>
              </a:buClr>
              <a:buSzPts val="2000"/>
              <a:buFont typeface="Calibri"/>
              <a:buChar char="-"/>
            </a:pPr>
            <a:r>
              <a:rPr lang="en-US" sz="2000">
                <a:solidFill>
                  <a:srgbClr val="C00000"/>
                </a:solidFill>
              </a:rPr>
              <a:t>PDGF, TGF-B, FGF combinations determine fate</a:t>
            </a:r>
            <a:endParaRPr/>
          </a:p>
          <a:p>
            <a:pPr indent="-342900" lvl="0" marL="342900" rtl="0" algn="l">
              <a:spcBef>
                <a:spcPts val="1275"/>
              </a:spcBef>
              <a:spcAft>
                <a:spcPts val="0"/>
              </a:spcAft>
              <a:buClr>
                <a:schemeClr val="dk1"/>
              </a:buClr>
              <a:buSzPts val="2625"/>
              <a:buFont typeface="Calibri"/>
              <a:buNone/>
            </a:pPr>
            <a:r>
              <a:t/>
            </a:r>
            <a:endParaRPr sz="2625">
              <a:solidFill>
                <a:srgbClr val="C00000"/>
              </a:solidFill>
            </a:endParaRPr>
          </a:p>
          <a:p>
            <a:pPr indent="-342900" lvl="0" marL="342900" rtl="0" algn="l">
              <a:spcBef>
                <a:spcPts val="525"/>
              </a:spcBef>
              <a:spcAft>
                <a:spcPts val="0"/>
              </a:spcAft>
              <a:buClr>
                <a:srgbClr val="C00000"/>
              </a:buClr>
              <a:buSzPts val="2625"/>
              <a:buChar char="•"/>
            </a:pPr>
            <a:r>
              <a:rPr lang="en-US" sz="2625">
                <a:solidFill>
                  <a:srgbClr val="C00000"/>
                </a:solidFill>
              </a:rPr>
              <a:t>Found in lots of places in embryo and adult</a:t>
            </a:r>
            <a:endParaRPr/>
          </a:p>
          <a:p>
            <a:pPr indent="-285750" lvl="1" marL="742950" rtl="0" algn="l">
              <a:spcBef>
                <a:spcPts val="400"/>
              </a:spcBef>
              <a:spcAft>
                <a:spcPts val="0"/>
              </a:spcAft>
              <a:buClr>
                <a:srgbClr val="C00000"/>
              </a:buClr>
              <a:buSzPts val="2000"/>
              <a:buChar char="–"/>
            </a:pPr>
            <a:r>
              <a:rPr lang="en-US" sz="2000">
                <a:solidFill>
                  <a:srgbClr val="C00000"/>
                </a:solidFill>
              </a:rPr>
              <a:t>Umbilical cord blood, baby teeth</a:t>
            </a:r>
            <a:endParaRPr/>
          </a:p>
          <a:p>
            <a:pPr indent="-285750" lvl="1" marL="742950" rtl="0" algn="l">
              <a:spcBef>
                <a:spcPts val="1150"/>
              </a:spcBef>
              <a:spcAft>
                <a:spcPts val="0"/>
              </a:spcAft>
              <a:buClr>
                <a:srgbClr val="C00000"/>
              </a:buClr>
              <a:buSzPts val="2000"/>
              <a:buChar char="–"/>
            </a:pPr>
            <a:r>
              <a:rPr lang="en-US" sz="2000">
                <a:solidFill>
                  <a:srgbClr val="C00000"/>
                </a:solidFill>
              </a:rPr>
              <a:t>Bone marrow, fat, muscle, thymus, dental pulp</a:t>
            </a:r>
            <a:endParaRPr/>
          </a:p>
          <a:p>
            <a:pPr indent="-285750" lvl="1" marL="742950" rtl="0" algn="l">
              <a:spcBef>
                <a:spcPts val="1150"/>
              </a:spcBef>
              <a:spcAft>
                <a:spcPts val="0"/>
              </a:spcAft>
              <a:buClr>
                <a:srgbClr val="C00000"/>
              </a:buClr>
              <a:buSzPts val="2000"/>
              <a:buChar char="–"/>
            </a:pPr>
            <a:r>
              <a:rPr lang="en-US" sz="2000">
                <a:solidFill>
                  <a:srgbClr val="C00000"/>
                </a:solidFill>
              </a:rPr>
              <a:t>organogenesis in many tissues requires developing special sites for stem cells to live</a:t>
            </a:r>
            <a:endParaRPr/>
          </a:p>
          <a:p>
            <a:pPr indent="-285750" lvl="1" marL="742950" rtl="0" algn="l">
              <a:spcBef>
                <a:spcPts val="1150"/>
              </a:spcBef>
              <a:spcAft>
                <a:spcPts val="0"/>
              </a:spcAft>
              <a:buClr>
                <a:srgbClr val="C00000"/>
              </a:buClr>
              <a:buSzPts val="2000"/>
              <a:buChar char="–"/>
            </a:pPr>
            <a:r>
              <a:rPr lang="en-US" sz="2000">
                <a:solidFill>
                  <a:srgbClr val="C00000"/>
                </a:solidFill>
              </a:rPr>
              <a:t>Microenvironments wherein the cells that stay don’t differentiate but those that leave do</a:t>
            </a:r>
            <a:endParaRPr sz="2000">
              <a:solidFill>
                <a:srgbClr val="C00000"/>
              </a:solidFill>
            </a:endParaRPr>
          </a:p>
        </p:txBody>
      </p:sp>
      <p:pic>
        <p:nvPicPr>
          <p:cNvPr id="231" name="Google Shape;231;p31"/>
          <p:cNvPicPr preferRelativeResize="0"/>
          <p:nvPr/>
        </p:nvPicPr>
        <p:blipFill rotWithShape="1">
          <a:blip r:embed="rId3">
            <a:alphaModFix/>
          </a:blip>
          <a:srcRect b="0" l="0" r="0" t="0"/>
          <a:stretch/>
        </p:blipFill>
        <p:spPr>
          <a:xfrm>
            <a:off x="6629400" y="1955608"/>
            <a:ext cx="3325052" cy="37982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 name="Google Shape;95;p14"/>
          <p:cNvSpPr txBox="1"/>
          <p:nvPr/>
        </p:nvSpPr>
        <p:spPr>
          <a:xfrm>
            <a:off x="228600" y="76200"/>
            <a:ext cx="868680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C00000"/>
                </a:solidFill>
                <a:latin typeface="Calibri"/>
                <a:ea typeface="Calibri"/>
                <a:cs typeface="Calibri"/>
                <a:sym typeface="Calibri"/>
              </a:rPr>
              <a:t>While we are currently facing a lot of major health and environmental concerns, we also have some of the most advanced and exciting scientific activity on our side.</a:t>
            </a:r>
            <a:endParaRPr b="1" sz="2800">
              <a:solidFill>
                <a:srgbClr val="C00000"/>
              </a:solidFill>
              <a:latin typeface="Calibri"/>
              <a:ea typeface="Calibri"/>
              <a:cs typeface="Calibri"/>
              <a:sym typeface="Calibri"/>
            </a:endParaRPr>
          </a:p>
        </p:txBody>
      </p:sp>
      <p:sp>
        <p:nvSpPr>
          <p:cNvPr id="96" name="Google Shape;96;p14"/>
          <p:cNvSpPr txBox="1"/>
          <p:nvPr/>
        </p:nvSpPr>
        <p:spPr>
          <a:xfrm>
            <a:off x="533400" y="1608925"/>
            <a:ext cx="8869680" cy="472437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Biomedical Sciences </a:t>
            </a:r>
            <a:r>
              <a:rPr lang="en-US" sz="2400">
                <a:solidFill>
                  <a:srgbClr val="C00000"/>
                </a:solidFill>
                <a:latin typeface="Calibri"/>
                <a:ea typeface="Calibri"/>
                <a:cs typeface="Calibri"/>
                <a:sym typeface="Calibri"/>
              </a:rPr>
              <a:t>are those scientific disciplines whose primary focus is the biology of human health and disease </a:t>
            </a:r>
            <a:endParaRPr sz="2400">
              <a:solidFill>
                <a:srgbClr val="C00000"/>
              </a:solidFill>
              <a:latin typeface="Calibri"/>
              <a:ea typeface="Calibri"/>
              <a:cs typeface="Calibri"/>
              <a:sym typeface="Calibri"/>
            </a:endParaRPr>
          </a:p>
          <a:p>
            <a:pPr indent="-342900" lvl="1" marL="800100" marR="0" rtl="0" algn="l">
              <a:spcBef>
                <a:spcPts val="6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Medical microbiology, clinical virology, clinical epidemiology, genetic epidemiology, and biomedical engineering are medical sciences. </a:t>
            </a:r>
            <a:endParaRPr b="0" i="0" sz="2000" u="none" cap="none" strike="noStrike">
              <a:solidFill>
                <a:srgbClr val="C00000"/>
              </a:solidFill>
              <a:latin typeface="Calibri"/>
              <a:ea typeface="Calibri"/>
              <a:cs typeface="Calibri"/>
              <a:sym typeface="Calibri"/>
            </a:endParaRPr>
          </a:p>
          <a:p>
            <a:pPr indent="-342900" lvl="1" marL="800100" marR="0" rtl="0" algn="l">
              <a:spcBef>
                <a:spcPts val="6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Basic sciences include anatomy and physiology, cell biology, biochemistry, microbiology, genetics and molecular biology, immunology, mathematics and statistics, bioinformatics, pharmacology, and human nutrition.</a:t>
            </a:r>
            <a:endParaRPr b="0" i="0" sz="2400" u="none" cap="none" strike="noStrike">
              <a:solidFill>
                <a:srgbClr val="C00000"/>
              </a:solidFill>
              <a:latin typeface="Calibri"/>
              <a:ea typeface="Calibri"/>
              <a:cs typeface="Calibri"/>
              <a:sym typeface="Calibri"/>
            </a:endParaRPr>
          </a:p>
          <a:p>
            <a:pPr indent="-342900" lvl="1" marL="800100" marR="0" rtl="0" algn="l">
              <a:spcBef>
                <a:spcPts val="6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Biomedical Sciences are the major focus of bioscience research and funding in the 21st century. </a:t>
            </a:r>
            <a:endParaRPr b="0" i="0" sz="2000" u="none" cap="none" strike="noStrike">
              <a:solidFill>
                <a:srgbClr val="C00000"/>
              </a:solidFill>
              <a:latin typeface="Calibri"/>
              <a:ea typeface="Calibri"/>
              <a:cs typeface="Calibri"/>
              <a:sym typeface="Calibri"/>
            </a:endParaRPr>
          </a:p>
          <a:p>
            <a:pPr indent="-342900" lvl="0" marL="342900" marR="0" rtl="0" algn="l">
              <a:spcBef>
                <a:spcPts val="600"/>
              </a:spcBef>
              <a:spcAft>
                <a:spcPts val="0"/>
              </a:spcAft>
              <a:buClr>
                <a:srgbClr val="C00000"/>
              </a:buClr>
              <a:buSzPts val="2400"/>
              <a:buFont typeface="Arial"/>
              <a:buChar char="•"/>
            </a:pPr>
            <a:r>
              <a:rPr b="1" lang="en-US" sz="2400">
                <a:solidFill>
                  <a:srgbClr val="C00000"/>
                </a:solidFill>
                <a:latin typeface="Calibri"/>
                <a:ea typeface="Calibri"/>
                <a:cs typeface="Calibri"/>
                <a:sym typeface="Calibri"/>
              </a:rPr>
              <a:t>Biotechnology</a:t>
            </a:r>
            <a:r>
              <a:rPr lang="en-US" sz="2400">
                <a:solidFill>
                  <a:srgbClr val="C00000"/>
                </a:solidFill>
                <a:latin typeface="Calibri"/>
                <a:ea typeface="Calibri"/>
                <a:cs typeface="Calibri"/>
                <a:sym typeface="Calibri"/>
              </a:rPr>
              <a:t> is the use of living systems and organisms to develop or make products. </a:t>
            </a:r>
            <a:endParaRPr sz="2400">
              <a:solidFill>
                <a:srgbClr val="C00000"/>
              </a:solidFill>
              <a:latin typeface="Calibri"/>
              <a:ea typeface="Calibri"/>
              <a:cs typeface="Calibri"/>
              <a:sym typeface="Calibri"/>
            </a:endParaRPr>
          </a:p>
          <a:p>
            <a:pPr indent="-342900" lvl="1" marL="800100" marR="0" rtl="0" algn="l">
              <a:spcBef>
                <a:spcPts val="6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Depending on the tools and applications, it often overlaps with related scientific fields.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228600" y="0"/>
            <a:ext cx="9677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3200"/>
              <a:buFont typeface="Calibri"/>
              <a:buNone/>
            </a:pPr>
            <a:r>
              <a:rPr b="1" lang="en-US" sz="3200">
                <a:solidFill>
                  <a:srgbClr val="C00000"/>
                </a:solidFill>
              </a:rPr>
              <a:t>Bone healing started with a collagen matrix full of Mesenchymal Stem Cells</a:t>
            </a:r>
            <a:endParaRPr/>
          </a:p>
        </p:txBody>
      </p:sp>
      <p:pic>
        <p:nvPicPr>
          <p:cNvPr descr="Osteocel.jpeg" id="237" name="Google Shape;237;p32"/>
          <p:cNvPicPr preferRelativeResize="0"/>
          <p:nvPr/>
        </p:nvPicPr>
        <p:blipFill rotWithShape="1">
          <a:blip r:embed="rId3">
            <a:alphaModFix/>
          </a:blip>
          <a:srcRect b="0" l="0" r="0" t="0"/>
          <a:stretch/>
        </p:blipFill>
        <p:spPr>
          <a:xfrm>
            <a:off x="852888" y="1237561"/>
            <a:ext cx="4289227" cy="2542977"/>
          </a:xfrm>
          <a:prstGeom prst="rect">
            <a:avLst/>
          </a:prstGeom>
          <a:noFill/>
          <a:ln>
            <a:noFill/>
          </a:ln>
        </p:spPr>
      </p:pic>
      <p:pic>
        <p:nvPicPr>
          <p:cNvPr descr="article-image-2714-FIG.7_STEM_CELLS_HAVE_THE_POTENTIAL_TO_REGENERATE_.jpg" id="238" name="Google Shape;238;p32"/>
          <p:cNvPicPr preferRelativeResize="0"/>
          <p:nvPr/>
        </p:nvPicPr>
        <p:blipFill rotWithShape="1">
          <a:blip r:embed="rId4">
            <a:alphaModFix/>
          </a:blip>
          <a:srcRect b="0" l="0" r="0" t="0"/>
          <a:stretch/>
        </p:blipFill>
        <p:spPr>
          <a:xfrm>
            <a:off x="851052" y="3911790"/>
            <a:ext cx="4289227" cy="2807238"/>
          </a:xfrm>
          <a:prstGeom prst="rect">
            <a:avLst/>
          </a:prstGeom>
          <a:noFill/>
          <a:ln>
            <a:noFill/>
          </a:ln>
        </p:spPr>
      </p:pic>
      <p:sp>
        <p:nvSpPr>
          <p:cNvPr id="239" name="Google Shape;239;p32"/>
          <p:cNvSpPr/>
          <p:nvPr/>
        </p:nvSpPr>
        <p:spPr>
          <a:xfrm>
            <a:off x="5410200" y="1441373"/>
            <a:ext cx="4495800" cy="350865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Now there are products that allow us to put mesenchymal stem cells directly into the broken bone.</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This technology was developed first for animal athletes, dogs and horses</a:t>
            </a:r>
            <a:endParaRPr/>
          </a:p>
          <a:p>
            <a:pPr indent="0" lvl="0" marL="0" marR="0" rtl="0" algn="l">
              <a:spcBef>
                <a:spcPts val="1800"/>
              </a:spcBef>
              <a:spcAft>
                <a:spcPts val="0"/>
              </a:spcAft>
              <a:buNone/>
            </a:pPr>
            <a:r>
              <a:t/>
            </a:r>
            <a:endParaRPr sz="2400">
              <a:solidFill>
                <a:srgbClr val="C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228600" y="152400"/>
            <a:ext cx="9052560" cy="71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3600"/>
              <a:buFont typeface="Calibri"/>
              <a:buNone/>
            </a:pPr>
            <a:r>
              <a:rPr b="1" lang="en-US" sz="3600">
                <a:solidFill>
                  <a:srgbClr val="C00000"/>
                </a:solidFill>
              </a:rPr>
              <a:t>Stem Cells and Organ Therapy</a:t>
            </a:r>
            <a:endParaRPr/>
          </a:p>
        </p:txBody>
      </p:sp>
      <p:pic>
        <p:nvPicPr>
          <p:cNvPr descr="kidney cell therapy.gif" id="245" name="Google Shape;245;p33"/>
          <p:cNvPicPr preferRelativeResize="0"/>
          <p:nvPr>
            <p:ph idx="1" type="body"/>
          </p:nvPr>
        </p:nvPicPr>
        <p:blipFill rotWithShape="1">
          <a:blip r:embed="rId3">
            <a:alphaModFix/>
          </a:blip>
          <a:srcRect b="0" l="0" r="0" t="0"/>
          <a:stretch/>
        </p:blipFill>
        <p:spPr>
          <a:xfrm>
            <a:off x="914400" y="868362"/>
            <a:ext cx="7162800" cy="60267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1" name="Google Shape;251;p34"/>
          <p:cNvPicPr preferRelativeResize="0"/>
          <p:nvPr/>
        </p:nvPicPr>
        <p:blipFill rotWithShape="1">
          <a:blip r:embed="rId3">
            <a:alphaModFix/>
          </a:blip>
          <a:srcRect b="0" l="0" r="0" t="0"/>
          <a:stretch/>
        </p:blipFill>
        <p:spPr>
          <a:xfrm>
            <a:off x="87763" y="1362897"/>
            <a:ext cx="7082928" cy="4709472"/>
          </a:xfrm>
          <a:prstGeom prst="rect">
            <a:avLst/>
          </a:prstGeom>
          <a:noFill/>
          <a:ln>
            <a:noFill/>
          </a:ln>
        </p:spPr>
      </p:pic>
      <p:sp>
        <p:nvSpPr>
          <p:cNvPr id="252" name="Google Shape;252;p34"/>
          <p:cNvSpPr txBox="1"/>
          <p:nvPr/>
        </p:nvSpPr>
        <p:spPr>
          <a:xfrm>
            <a:off x="304800" y="152400"/>
            <a:ext cx="883331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3-D Printing and Organ Replacement Therapy</a:t>
            </a:r>
            <a:endParaRPr b="1" sz="3600">
              <a:solidFill>
                <a:srgbClr val="C00000"/>
              </a:solidFill>
              <a:latin typeface="Calibri"/>
              <a:ea typeface="Calibri"/>
              <a:cs typeface="Calibri"/>
              <a:sym typeface="Calibri"/>
            </a:endParaRPr>
          </a:p>
        </p:txBody>
      </p:sp>
      <p:sp>
        <p:nvSpPr>
          <p:cNvPr id="253" name="Google Shape;253;p34"/>
          <p:cNvSpPr txBox="1"/>
          <p:nvPr/>
        </p:nvSpPr>
        <p:spPr>
          <a:xfrm>
            <a:off x="7367346" y="1752600"/>
            <a:ext cx="2684627"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C00000"/>
                </a:solidFill>
                <a:latin typeface="Calibri"/>
                <a:ea typeface="Calibri"/>
                <a:cs typeface="Calibri"/>
                <a:sym typeface="Calibri"/>
              </a:rPr>
              <a:t>Option 1: Use a donor organ, take all of the cells out of it, and put healthy cells back in.</a:t>
            </a:r>
            <a:endParaRPr/>
          </a:p>
          <a:p>
            <a:pPr indent="0" lvl="0" marL="0" marR="0" rtl="0" algn="l">
              <a:spcBef>
                <a:spcPts val="0"/>
              </a:spcBef>
              <a:spcAft>
                <a:spcPts val="0"/>
              </a:spcAft>
              <a:buNone/>
            </a:pPr>
            <a:r>
              <a:t/>
            </a:r>
            <a:endParaRPr sz="2000">
              <a:solidFill>
                <a:srgbClr val="C00000"/>
              </a:solidFill>
              <a:latin typeface="Calibri"/>
              <a:ea typeface="Calibri"/>
              <a:cs typeface="Calibri"/>
              <a:sym typeface="Calibri"/>
            </a:endParaRPr>
          </a:p>
          <a:p>
            <a:pPr indent="0" lvl="0" marL="0" marR="0" rtl="0" algn="l">
              <a:spcBef>
                <a:spcPts val="0"/>
              </a:spcBef>
              <a:spcAft>
                <a:spcPts val="0"/>
              </a:spcAft>
              <a:buNone/>
            </a:pPr>
            <a:r>
              <a:rPr lang="en-US" sz="2000">
                <a:solidFill>
                  <a:srgbClr val="C00000"/>
                </a:solidFill>
                <a:latin typeface="Calibri"/>
                <a:ea typeface="Calibri"/>
                <a:cs typeface="Calibri"/>
                <a:sym typeface="Calibri"/>
              </a:rPr>
              <a:t>Option 2: Use human proteins and CAD to print an organ’s structure and put healthy cells into it.</a:t>
            </a:r>
            <a:endParaRPr sz="2000">
              <a:solidFill>
                <a:srgbClr val="C00000"/>
              </a:solidFill>
              <a:latin typeface="Calibri"/>
              <a:ea typeface="Calibri"/>
              <a:cs typeface="Calibri"/>
              <a:sym typeface="Calibri"/>
            </a:endParaRPr>
          </a:p>
        </p:txBody>
      </p:sp>
      <p:cxnSp>
        <p:nvCxnSpPr>
          <p:cNvPr id="254" name="Google Shape;254;p34"/>
          <p:cNvCxnSpPr/>
          <p:nvPr/>
        </p:nvCxnSpPr>
        <p:spPr>
          <a:xfrm rot="10800000">
            <a:off x="7208520" y="4990636"/>
            <a:ext cx="2468880" cy="0"/>
          </a:xfrm>
          <a:prstGeom prst="straightConnector1">
            <a:avLst/>
          </a:prstGeom>
          <a:noFill/>
          <a:ln cap="flat" cmpd="sng" w="44450">
            <a:solidFill>
              <a:srgbClr val="C00000"/>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152400" y="152400"/>
            <a:ext cx="9052560" cy="944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3600"/>
              <a:buFont typeface="Calibri"/>
              <a:buNone/>
            </a:pPr>
            <a:r>
              <a:rPr b="1" lang="en-US" sz="3600">
                <a:solidFill>
                  <a:srgbClr val="C00000"/>
                </a:solidFill>
                <a:latin typeface="Calibri"/>
                <a:ea typeface="Calibri"/>
                <a:cs typeface="Calibri"/>
                <a:sym typeface="Calibri"/>
              </a:rPr>
              <a:t>Stem Cells and Corneal Therapy</a:t>
            </a:r>
            <a:endParaRPr/>
          </a:p>
        </p:txBody>
      </p:sp>
      <p:pic>
        <p:nvPicPr>
          <p:cNvPr descr="eye cell therapy.jpg" id="260" name="Google Shape;260;p35"/>
          <p:cNvPicPr preferRelativeResize="0"/>
          <p:nvPr>
            <p:ph idx="1" type="body"/>
          </p:nvPr>
        </p:nvPicPr>
        <p:blipFill rotWithShape="1">
          <a:blip r:embed="rId3">
            <a:alphaModFix/>
          </a:blip>
          <a:srcRect b="0" l="0" r="0" t="0"/>
          <a:stretch/>
        </p:blipFill>
        <p:spPr>
          <a:xfrm>
            <a:off x="1036505" y="1371600"/>
            <a:ext cx="7144346" cy="52853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stem cells eng.png" id="265" name="Google Shape;265;p36"/>
          <p:cNvPicPr preferRelativeResize="0"/>
          <p:nvPr>
            <p:ph idx="4294967295" type="body"/>
          </p:nvPr>
        </p:nvPicPr>
        <p:blipFill rotWithShape="1">
          <a:blip r:embed="rId3">
            <a:alphaModFix/>
          </a:blip>
          <a:srcRect b="0" l="0" r="0" t="0"/>
          <a:stretch/>
        </p:blipFill>
        <p:spPr>
          <a:xfrm>
            <a:off x="1447800" y="1371600"/>
            <a:ext cx="7533679" cy="5383609"/>
          </a:xfrm>
          <a:prstGeom prst="rect">
            <a:avLst/>
          </a:prstGeom>
          <a:noFill/>
          <a:ln>
            <a:noFill/>
          </a:ln>
        </p:spPr>
      </p:pic>
      <p:sp>
        <p:nvSpPr>
          <p:cNvPr id="266" name="Google Shape;266;p36"/>
          <p:cNvSpPr txBox="1"/>
          <p:nvPr/>
        </p:nvSpPr>
        <p:spPr>
          <a:xfrm flipH="1">
            <a:off x="76201" y="152400"/>
            <a:ext cx="9829802"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Calibri"/>
                <a:ea typeface="Calibri"/>
                <a:cs typeface="Calibri"/>
                <a:sym typeface="Calibri"/>
              </a:rPr>
              <a:t>There are so many potential diseases where replacing cells might work that the only limitations are knowledge and imagination</a:t>
            </a:r>
            <a:endParaRPr b="1" sz="2800">
              <a:solidFill>
                <a:srgbClr val="C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37"/>
          <p:cNvSpPr txBox="1"/>
          <p:nvPr/>
        </p:nvSpPr>
        <p:spPr>
          <a:xfrm>
            <a:off x="260916" y="381000"/>
            <a:ext cx="9296400" cy="34470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C00000"/>
                </a:solidFill>
                <a:latin typeface="Calibri"/>
                <a:ea typeface="Calibri"/>
                <a:cs typeface="Calibri"/>
                <a:sym typeface="Calibri"/>
              </a:rPr>
              <a:t>Biotechnology – the use of organisms to make useful products (and for the advancement of knowledge) </a:t>
            </a:r>
            <a:endParaRPr b="1" sz="3200">
              <a:solidFill>
                <a:srgbClr val="C00000"/>
              </a:solidFill>
              <a:latin typeface="Calibri"/>
              <a:ea typeface="Calibri"/>
              <a:cs typeface="Calibri"/>
              <a:sym typeface="Calibri"/>
            </a:endParaRPr>
          </a:p>
          <a:p>
            <a:pPr indent="-342900" lvl="1" marL="800100"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Includes methods that utilize or modify organisms to satisfy human needs: </a:t>
            </a:r>
            <a:endParaRPr/>
          </a:p>
          <a:p>
            <a:pPr indent="-457200" lvl="2" marL="1371600" marR="0" rtl="0" algn="l">
              <a:spcBef>
                <a:spcPts val="1200"/>
              </a:spcBef>
              <a:spcAft>
                <a:spcPts val="0"/>
              </a:spcAft>
              <a:buClr>
                <a:srgbClr val="C00000"/>
              </a:buClr>
              <a:buSzPts val="2200"/>
              <a:buFont typeface="Calibri"/>
              <a:buAutoNum type="arabicPeriod"/>
            </a:pPr>
            <a:r>
              <a:rPr b="0" i="0" lang="en-US" sz="2200" u="none" cap="none" strike="noStrike">
                <a:solidFill>
                  <a:srgbClr val="C00000"/>
                </a:solidFill>
                <a:latin typeface="Calibri"/>
                <a:ea typeface="Calibri"/>
                <a:cs typeface="Calibri"/>
                <a:sym typeface="Calibri"/>
              </a:rPr>
              <a:t>Selective breeding – food and others</a:t>
            </a:r>
            <a:endParaRPr/>
          </a:p>
          <a:p>
            <a:pPr indent="-457200" lvl="2" marL="1371600" marR="0" rtl="0" algn="l">
              <a:spcBef>
                <a:spcPts val="1200"/>
              </a:spcBef>
              <a:spcAft>
                <a:spcPts val="0"/>
              </a:spcAft>
              <a:buClr>
                <a:srgbClr val="C00000"/>
              </a:buClr>
              <a:buSzPts val="2200"/>
              <a:buFont typeface="Calibri"/>
              <a:buAutoNum type="arabicPeriod"/>
            </a:pPr>
            <a:r>
              <a:rPr b="0" i="0" lang="en-US" sz="2200" u="none" cap="none" strike="noStrike">
                <a:solidFill>
                  <a:srgbClr val="C00000"/>
                </a:solidFill>
                <a:latin typeface="Calibri"/>
                <a:ea typeface="Calibri"/>
                <a:cs typeface="Calibri"/>
                <a:sym typeface="Calibri"/>
              </a:rPr>
              <a:t>Cellular fermentation products – food and drinks  </a:t>
            </a:r>
            <a:endParaRPr/>
          </a:p>
          <a:p>
            <a:pPr indent="-457200" lvl="2" marL="1371600" marR="0" rtl="0" algn="l">
              <a:spcBef>
                <a:spcPts val="1200"/>
              </a:spcBef>
              <a:spcAft>
                <a:spcPts val="0"/>
              </a:spcAft>
              <a:buClr>
                <a:srgbClr val="C00000"/>
              </a:buClr>
              <a:buSzPts val="2200"/>
              <a:buFont typeface="Calibri"/>
              <a:buAutoNum type="arabicPeriod"/>
            </a:pPr>
            <a:r>
              <a:rPr b="0" i="0" lang="en-US" sz="2200" u="none" cap="none" strike="noStrike">
                <a:solidFill>
                  <a:srgbClr val="C00000"/>
                </a:solidFill>
                <a:latin typeface="Calibri"/>
                <a:ea typeface="Calibri"/>
                <a:cs typeface="Calibri"/>
                <a:sym typeface="Calibri"/>
              </a:rPr>
              <a:t>Genetic engineering – medicine and food</a:t>
            </a:r>
            <a:endParaRPr b="0" i="0" sz="2200" u="none" cap="none" strike="noStrike">
              <a:solidFill>
                <a:srgbClr val="C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38"/>
          <p:cNvSpPr txBox="1"/>
          <p:nvPr/>
        </p:nvSpPr>
        <p:spPr>
          <a:xfrm>
            <a:off x="190350" y="74710"/>
            <a:ext cx="609872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C00000"/>
                </a:solidFill>
                <a:latin typeface="Calibri"/>
                <a:ea typeface="Calibri"/>
                <a:cs typeface="Calibri"/>
                <a:sym typeface="Calibri"/>
              </a:rPr>
              <a:t>Using Organisms for our Needs</a:t>
            </a:r>
            <a:endParaRPr/>
          </a:p>
        </p:txBody>
      </p:sp>
      <p:sp>
        <p:nvSpPr>
          <p:cNvPr id="281" name="Google Shape;281;p38"/>
          <p:cNvSpPr txBox="1"/>
          <p:nvPr/>
        </p:nvSpPr>
        <p:spPr>
          <a:xfrm>
            <a:off x="190350" y="1342909"/>
            <a:ext cx="5943600" cy="43396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2400">
                <a:solidFill>
                  <a:srgbClr val="C00000"/>
                </a:solidFill>
                <a:latin typeface="Calibri"/>
                <a:ea typeface="Calibri"/>
                <a:cs typeface="Calibri"/>
                <a:sym typeface="Calibri"/>
              </a:rPr>
              <a:t>It All Started With Agriculture</a:t>
            </a:r>
            <a:endParaRPr b="1" sz="2400">
              <a:solidFill>
                <a:srgbClr val="C00000"/>
              </a:solidFill>
              <a:latin typeface="Calibri"/>
              <a:ea typeface="Calibri"/>
              <a:cs typeface="Calibri"/>
              <a:sym typeface="Calibri"/>
            </a:endParaRPr>
          </a:p>
          <a:p>
            <a:pPr indent="-223837" lvl="1" marL="681038"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Domestication of plants and animals is the earliest biotech enterprise</a:t>
            </a:r>
            <a:endParaRPr/>
          </a:p>
          <a:p>
            <a:pPr indent="-223837" lvl="3" marL="1138238"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&gt;12,000 years ago</a:t>
            </a:r>
            <a:endParaRPr/>
          </a:p>
          <a:p>
            <a:pPr indent="-223837" lvl="1" marL="681038"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Provided controllable means to get food</a:t>
            </a:r>
            <a:endParaRPr/>
          </a:p>
          <a:p>
            <a:pPr indent="-223837" lvl="1" marL="681038"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Allowed humans to settle in place </a:t>
            </a:r>
            <a:endParaRPr b="0" i="0" sz="2400" u="none" cap="none" strike="noStrike">
              <a:solidFill>
                <a:srgbClr val="C00000"/>
              </a:solidFill>
              <a:latin typeface="Calibri"/>
              <a:ea typeface="Calibri"/>
              <a:cs typeface="Calibri"/>
              <a:sym typeface="Calibri"/>
            </a:endParaRPr>
          </a:p>
          <a:p>
            <a:pPr indent="-223837" lvl="1" marL="681038"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Early farmers selected and bred crops with the best yield</a:t>
            </a:r>
            <a:endParaRPr/>
          </a:p>
          <a:p>
            <a:pPr indent="-342900" lvl="0" marL="342900" marR="0" rtl="0" algn="l">
              <a:spcBef>
                <a:spcPts val="1200"/>
              </a:spcBef>
              <a:spcAft>
                <a:spcPts val="0"/>
              </a:spcAft>
              <a:buNone/>
            </a:pPr>
            <a:r>
              <a:t/>
            </a:r>
            <a:endParaRPr sz="2400">
              <a:solidFill>
                <a:schemeClr val="dk1"/>
              </a:solidFill>
              <a:latin typeface="Calibri"/>
              <a:ea typeface="Calibri"/>
              <a:cs typeface="Calibri"/>
              <a:sym typeface="Calibri"/>
            </a:endParaRPr>
          </a:p>
        </p:txBody>
      </p:sp>
      <p:pic>
        <p:nvPicPr>
          <p:cNvPr id="282" name="Google Shape;282;p38"/>
          <p:cNvPicPr preferRelativeResize="0"/>
          <p:nvPr/>
        </p:nvPicPr>
        <p:blipFill rotWithShape="1">
          <a:blip r:embed="rId3">
            <a:alphaModFix/>
          </a:blip>
          <a:srcRect b="0" l="0" r="0" t="0"/>
          <a:stretch/>
        </p:blipFill>
        <p:spPr>
          <a:xfrm>
            <a:off x="6256020" y="1332461"/>
            <a:ext cx="3497580" cy="2172739"/>
          </a:xfrm>
          <a:prstGeom prst="rect">
            <a:avLst/>
          </a:prstGeom>
          <a:noFill/>
          <a:ln>
            <a:noFill/>
          </a:ln>
        </p:spPr>
      </p:pic>
      <p:pic>
        <p:nvPicPr>
          <p:cNvPr id="283" name="Google Shape;283;p38"/>
          <p:cNvPicPr preferRelativeResize="0"/>
          <p:nvPr/>
        </p:nvPicPr>
        <p:blipFill rotWithShape="1">
          <a:blip r:embed="rId4">
            <a:alphaModFix/>
          </a:blip>
          <a:srcRect b="0" l="0" r="36450" t="0"/>
          <a:stretch/>
        </p:blipFill>
        <p:spPr>
          <a:xfrm>
            <a:off x="6256020" y="3595032"/>
            <a:ext cx="3497580" cy="2073257"/>
          </a:xfrm>
          <a:prstGeom prst="rect">
            <a:avLst/>
          </a:prstGeom>
          <a:noFill/>
          <a:ln>
            <a:noFill/>
          </a:ln>
        </p:spPr>
      </p:pic>
      <p:sp>
        <p:nvSpPr>
          <p:cNvPr id="284" name="Google Shape;284;p38"/>
          <p:cNvSpPr/>
          <p:nvPr/>
        </p:nvSpPr>
        <p:spPr>
          <a:xfrm>
            <a:off x="6366510" y="5782394"/>
            <a:ext cx="32766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C00000"/>
                </a:solidFill>
                <a:latin typeface="Calibri"/>
                <a:ea typeface="Calibri"/>
                <a:cs typeface="Calibri"/>
                <a:sym typeface="Calibri"/>
              </a:rPr>
              <a:t>Today’s corn was bred from </a:t>
            </a:r>
            <a:r>
              <a:rPr i="1" lang="en-US" sz="2000">
                <a:solidFill>
                  <a:srgbClr val="C00000"/>
                </a:solidFill>
                <a:latin typeface="Calibri"/>
                <a:ea typeface="Calibri"/>
                <a:cs typeface="Calibri"/>
                <a:sym typeface="Calibri"/>
              </a:rPr>
              <a:t>Teosinte</a:t>
            </a:r>
            <a:r>
              <a:rPr lang="en-US" sz="2000">
                <a:solidFill>
                  <a:srgbClr val="C00000"/>
                </a:solidFill>
                <a:latin typeface="Calibri"/>
                <a:ea typeface="Calibri"/>
                <a:cs typeface="Calibri"/>
                <a:sym typeface="Calibri"/>
              </a:rPr>
              <a:t> grass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39"/>
          <p:cNvSpPr txBox="1"/>
          <p:nvPr/>
        </p:nvSpPr>
        <p:spPr>
          <a:xfrm>
            <a:off x="365760" y="228600"/>
            <a:ext cx="938784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C00000"/>
                </a:solidFill>
                <a:latin typeface="Calibri"/>
                <a:ea typeface="Calibri"/>
                <a:cs typeface="Calibri"/>
                <a:sym typeface="Calibri"/>
              </a:rPr>
              <a:t>Selective Breeding (= Artificial Selection) enabled the selection of animals/plants with different desirable traits </a:t>
            </a:r>
            <a:endParaRPr/>
          </a:p>
        </p:txBody>
      </p:sp>
      <p:sp>
        <p:nvSpPr>
          <p:cNvPr id="291" name="Google Shape;291;p39"/>
          <p:cNvSpPr txBox="1"/>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F8B"/>
                </a:solidFill>
                <a:latin typeface="Calibri"/>
                <a:ea typeface="Calibri"/>
                <a:cs typeface="Calibri"/>
                <a:sym typeface="Calibri"/>
              </a:rPr>
              <a:t>‹#›</a:t>
            </a:fld>
            <a:endParaRPr sz="1200">
              <a:solidFill>
                <a:srgbClr val="888F8B"/>
              </a:solidFill>
              <a:latin typeface="Calibri"/>
              <a:ea typeface="Calibri"/>
              <a:cs typeface="Calibri"/>
              <a:sym typeface="Calibri"/>
            </a:endParaRPr>
          </a:p>
        </p:txBody>
      </p:sp>
      <p:pic>
        <p:nvPicPr>
          <p:cNvPr id="292" name="Google Shape;292;p39"/>
          <p:cNvPicPr preferRelativeResize="0"/>
          <p:nvPr/>
        </p:nvPicPr>
        <p:blipFill rotWithShape="1">
          <a:blip r:embed="rId3">
            <a:alphaModFix/>
          </a:blip>
          <a:srcRect b="0" l="0" r="0" t="0"/>
          <a:stretch/>
        </p:blipFill>
        <p:spPr>
          <a:xfrm>
            <a:off x="838200" y="2209800"/>
            <a:ext cx="8497244" cy="4146551"/>
          </a:xfrm>
          <a:prstGeom prst="rect">
            <a:avLst/>
          </a:prstGeom>
          <a:noFill/>
          <a:ln cap="flat" cmpd="sng" w="9525">
            <a:solidFill>
              <a:schemeClr val="dk1"/>
            </a:solidFill>
            <a:prstDash val="solid"/>
            <a:round/>
            <a:headEnd len="sm" w="sm" type="none"/>
            <a:tailEnd len="sm" w="sm" type="none"/>
          </a:ln>
        </p:spPr>
      </p:pic>
      <p:sp>
        <p:nvSpPr>
          <p:cNvPr id="293" name="Google Shape;293;p39"/>
          <p:cNvSpPr/>
          <p:nvPr/>
        </p:nvSpPr>
        <p:spPr>
          <a:xfrm>
            <a:off x="855643" y="1609635"/>
            <a:ext cx="574702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Derivatives of the wild mustard plant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figure 17-69" id="299" name="Google Shape;299;p40"/>
          <p:cNvPicPr preferRelativeResize="0"/>
          <p:nvPr/>
        </p:nvPicPr>
        <p:blipFill rotWithShape="1">
          <a:blip r:embed="rId3">
            <a:alphaModFix/>
          </a:blip>
          <a:srcRect b="0" l="0" r="0" t="0"/>
          <a:stretch/>
        </p:blipFill>
        <p:spPr>
          <a:xfrm>
            <a:off x="1295599" y="1219399"/>
            <a:ext cx="7464226" cy="4424164"/>
          </a:xfrm>
          <a:prstGeom prst="rect">
            <a:avLst/>
          </a:prstGeom>
          <a:noFill/>
          <a:ln>
            <a:noFill/>
          </a:ln>
        </p:spPr>
      </p:pic>
      <p:sp>
        <p:nvSpPr>
          <p:cNvPr id="300" name="Google Shape;300;p40"/>
          <p:cNvSpPr txBox="1"/>
          <p:nvPr/>
        </p:nvSpPr>
        <p:spPr>
          <a:xfrm>
            <a:off x="1332322" y="5761925"/>
            <a:ext cx="7647541" cy="824401"/>
          </a:xfrm>
          <a:prstGeom prst="rect">
            <a:avLst/>
          </a:prstGeom>
          <a:noFill/>
          <a:ln>
            <a:noFill/>
          </a:ln>
        </p:spPr>
        <p:txBody>
          <a:bodyPr anchorCtr="0" anchor="t" bIns="42450" lIns="84900" spcFirstLastPara="1" rIns="84900" wrap="square" tIns="42450">
            <a:no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We discovered that a mutation in a signal that reduces muscle cell division was bred in. Now we can engineer it.</a:t>
            </a:r>
            <a:endParaRPr b="1" sz="1500">
              <a:solidFill>
                <a:schemeClr val="dk1"/>
              </a:solidFill>
              <a:latin typeface="Arial"/>
              <a:ea typeface="Arial"/>
              <a:cs typeface="Arial"/>
              <a:sym typeface="Arial"/>
            </a:endParaRPr>
          </a:p>
        </p:txBody>
      </p:sp>
      <p:sp>
        <p:nvSpPr>
          <p:cNvPr id="301" name="Google Shape;301;p40"/>
          <p:cNvSpPr txBox="1"/>
          <p:nvPr/>
        </p:nvSpPr>
        <p:spPr>
          <a:xfrm>
            <a:off x="228600" y="247088"/>
            <a:ext cx="9643170" cy="639735"/>
          </a:xfrm>
          <a:prstGeom prst="rect">
            <a:avLst/>
          </a:prstGeom>
          <a:noFill/>
          <a:ln>
            <a:noFill/>
          </a:ln>
        </p:spPr>
        <p:txBody>
          <a:bodyPr anchorCtr="0" anchor="t" bIns="42450" lIns="84900" spcFirstLastPara="1" rIns="84900" wrap="square" tIns="4245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Breeding is molecular transformation the old way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fermentation-products_med.jpeg" id="307" name="Google Shape;307;p41"/>
          <p:cNvPicPr preferRelativeResize="0"/>
          <p:nvPr/>
        </p:nvPicPr>
        <p:blipFill rotWithShape="1">
          <a:blip r:embed="rId3">
            <a:alphaModFix/>
          </a:blip>
          <a:srcRect b="0" l="0" r="0" t="0"/>
          <a:stretch/>
        </p:blipFill>
        <p:spPr>
          <a:xfrm>
            <a:off x="3482866" y="1524000"/>
            <a:ext cx="6575534" cy="4953000"/>
          </a:xfrm>
          <a:prstGeom prst="rect">
            <a:avLst/>
          </a:prstGeom>
          <a:noFill/>
          <a:ln>
            <a:noFill/>
          </a:ln>
        </p:spPr>
      </p:pic>
      <p:sp>
        <p:nvSpPr>
          <p:cNvPr id="308" name="Google Shape;308;p41"/>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p41"/>
          <p:cNvSpPr txBox="1"/>
          <p:nvPr/>
        </p:nvSpPr>
        <p:spPr>
          <a:xfrm>
            <a:off x="76200" y="91738"/>
            <a:ext cx="6019800" cy="34163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3200">
                <a:solidFill>
                  <a:srgbClr val="C00000"/>
                </a:solidFill>
                <a:latin typeface="Calibri"/>
                <a:ea typeface="Calibri"/>
                <a:cs typeface="Calibri"/>
                <a:sym typeface="Calibri"/>
              </a:rPr>
              <a:t>Fermentation is Big Business</a:t>
            </a:r>
            <a:endParaRPr b="1" sz="3200">
              <a:solidFill>
                <a:srgbClr val="C00000"/>
              </a:solidFill>
              <a:latin typeface="Calibri"/>
              <a:ea typeface="Calibri"/>
              <a:cs typeface="Calibri"/>
              <a:sym typeface="Calibri"/>
            </a:endParaRPr>
          </a:p>
          <a:p>
            <a:pPr indent="-342900" lvl="1" marL="800100"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Use of metabolic process (fermentation) to make products useful to humans</a:t>
            </a:r>
            <a:endParaRPr/>
          </a:p>
          <a:p>
            <a:pPr indent="-342900" lvl="1" marL="800100"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acids, gases and alcohol are the (waste) products of fermentation</a:t>
            </a:r>
            <a:endParaRPr/>
          </a:p>
          <a:p>
            <a:pPr indent="-342900" lvl="1" marL="800100"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humans use these metabolic wastes to make products</a:t>
            </a:r>
            <a:endParaRPr/>
          </a:p>
          <a:p>
            <a:pPr indent="-342900" lvl="0" marL="342900" marR="0" rtl="0" algn="l">
              <a:spcBef>
                <a:spcPts val="1200"/>
              </a:spcBef>
              <a:spcAft>
                <a:spcPts val="0"/>
              </a:spcAft>
              <a:buNone/>
            </a:pPr>
            <a:r>
              <a:t/>
            </a:r>
            <a:endParaRPr sz="2400">
              <a:solidFill>
                <a:schemeClr val="dk1"/>
              </a:solidFill>
              <a:latin typeface="Calibri"/>
              <a:ea typeface="Calibri"/>
              <a:cs typeface="Calibri"/>
              <a:sym typeface="Calibri"/>
            </a:endParaRPr>
          </a:p>
        </p:txBody>
      </p:sp>
      <p:sp>
        <p:nvSpPr>
          <p:cNvPr id="310" name="Google Shape;310;p41"/>
          <p:cNvSpPr txBox="1"/>
          <p:nvPr/>
        </p:nvSpPr>
        <p:spPr>
          <a:xfrm>
            <a:off x="6781800" y="2145268"/>
            <a:ext cx="11253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2"/>
                </a:solidFill>
                <a:latin typeface="Calibri"/>
                <a:ea typeface="Calibri"/>
                <a:cs typeface="Calibri"/>
                <a:sym typeface="Calibri"/>
              </a:rPr>
              <a:t>Glycolysis</a:t>
            </a:r>
            <a:endParaRPr/>
          </a:p>
        </p:txBody>
      </p:sp>
      <p:sp>
        <p:nvSpPr>
          <p:cNvPr id="311" name="Google Shape;311;p41"/>
          <p:cNvSpPr txBox="1"/>
          <p:nvPr/>
        </p:nvSpPr>
        <p:spPr>
          <a:xfrm>
            <a:off x="7208520" y="2819400"/>
            <a:ext cx="28331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2"/>
                </a:solidFill>
                <a:latin typeface="Calibri"/>
                <a:ea typeface="Calibri"/>
                <a:cs typeface="Calibri"/>
                <a:sym typeface="Calibri"/>
              </a:rPr>
              <a:t>No Oxygen -&gt; Fermentation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 name="Google Shape;102;p15"/>
          <p:cNvSpPr/>
          <p:nvPr/>
        </p:nvSpPr>
        <p:spPr>
          <a:xfrm>
            <a:off x="381000" y="710596"/>
            <a:ext cx="9372600" cy="255454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The primary responsibility of a biomedical scientist is to develop new treatments, vaccines and drugs for human illnesses and diseases. </a:t>
            </a:r>
            <a:endParaRPr sz="2000">
              <a:solidFill>
                <a:srgbClr val="C00000"/>
              </a:solidFill>
              <a:latin typeface="Calibri"/>
              <a:ea typeface="Calibri"/>
              <a:cs typeface="Calibri"/>
              <a:sym typeface="Calibri"/>
            </a:endParaRPr>
          </a:p>
          <a:p>
            <a:pPr indent="-285750" lvl="0" marL="285750" marR="0" rtl="0" algn="l">
              <a:spcBef>
                <a:spcPts val="12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The biomedical research needed to create new forms of treatment is generally conducted at a hospital, university or government laboratory.</a:t>
            </a:r>
            <a:endParaRPr/>
          </a:p>
          <a:p>
            <a:pPr indent="-285750" lvl="0" marL="285750" marR="0" rtl="0" algn="l">
              <a:spcBef>
                <a:spcPts val="12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May also be involved in clinical trials that monitor patients' reactions to different treatments, as well as make observations and conclusions about the results and the efficacy of those treatments. </a:t>
            </a:r>
            <a:endParaRPr/>
          </a:p>
        </p:txBody>
      </p:sp>
      <p:sp>
        <p:nvSpPr>
          <p:cNvPr id="103" name="Google Shape;103;p15"/>
          <p:cNvSpPr txBox="1"/>
          <p:nvPr/>
        </p:nvSpPr>
        <p:spPr>
          <a:xfrm>
            <a:off x="145973" y="64265"/>
            <a:ext cx="384483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Biomedical Science</a:t>
            </a:r>
            <a:endParaRPr b="1" sz="3600">
              <a:solidFill>
                <a:srgbClr val="C00000"/>
              </a:solidFill>
              <a:latin typeface="Calibri"/>
              <a:ea typeface="Calibri"/>
              <a:cs typeface="Calibri"/>
              <a:sym typeface="Calibri"/>
            </a:endParaRPr>
          </a:p>
        </p:txBody>
      </p:sp>
      <p:pic>
        <p:nvPicPr>
          <p:cNvPr id="104" name="Google Shape;104;p15"/>
          <p:cNvPicPr preferRelativeResize="0"/>
          <p:nvPr/>
        </p:nvPicPr>
        <p:blipFill rotWithShape="1">
          <a:blip r:embed="rId3">
            <a:alphaModFix/>
          </a:blip>
          <a:srcRect b="0" l="0" r="0" t="0"/>
          <a:stretch/>
        </p:blipFill>
        <p:spPr>
          <a:xfrm>
            <a:off x="43672" y="3499390"/>
            <a:ext cx="4833128" cy="3222085"/>
          </a:xfrm>
          <a:prstGeom prst="rect">
            <a:avLst/>
          </a:prstGeom>
          <a:noFill/>
          <a:ln>
            <a:noFill/>
          </a:ln>
        </p:spPr>
      </p:pic>
      <p:pic>
        <p:nvPicPr>
          <p:cNvPr id="105" name="Google Shape;105;p15"/>
          <p:cNvPicPr preferRelativeResize="0"/>
          <p:nvPr/>
        </p:nvPicPr>
        <p:blipFill rotWithShape="1">
          <a:blip r:embed="rId4">
            <a:alphaModFix/>
          </a:blip>
          <a:srcRect b="0" l="0" r="0" t="0"/>
          <a:stretch/>
        </p:blipFill>
        <p:spPr>
          <a:xfrm>
            <a:off x="5067300" y="3481109"/>
            <a:ext cx="4927213" cy="324036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descr="original_890.jpg" id="316" name="Google Shape;316;p42"/>
          <p:cNvPicPr preferRelativeResize="0"/>
          <p:nvPr>
            <p:ph idx="4294967295" type="body"/>
          </p:nvPr>
        </p:nvPicPr>
        <p:blipFill rotWithShape="1">
          <a:blip r:embed="rId3">
            <a:alphaModFix/>
          </a:blip>
          <a:srcRect b="0" l="0" r="0" t="0"/>
          <a:stretch/>
        </p:blipFill>
        <p:spPr>
          <a:xfrm>
            <a:off x="1219200" y="4419600"/>
            <a:ext cx="3898404" cy="2279820"/>
          </a:xfrm>
          <a:prstGeom prst="rect">
            <a:avLst/>
          </a:prstGeom>
          <a:noFill/>
          <a:ln>
            <a:noFill/>
          </a:ln>
        </p:spPr>
      </p:pic>
      <p:pic>
        <p:nvPicPr>
          <p:cNvPr descr="hiv_image.jpg" id="317" name="Google Shape;317;p42"/>
          <p:cNvPicPr preferRelativeResize="0"/>
          <p:nvPr>
            <p:ph idx="4294967295" type="body"/>
          </p:nvPr>
        </p:nvPicPr>
        <p:blipFill rotWithShape="1">
          <a:blip r:embed="rId4">
            <a:alphaModFix/>
          </a:blip>
          <a:srcRect b="0" l="0" r="0" t="0"/>
          <a:stretch/>
        </p:blipFill>
        <p:spPr>
          <a:xfrm>
            <a:off x="6019800" y="4429889"/>
            <a:ext cx="2155021" cy="1997535"/>
          </a:xfrm>
          <a:prstGeom prst="rect">
            <a:avLst/>
          </a:prstGeom>
          <a:noFill/>
          <a:ln>
            <a:noFill/>
          </a:ln>
        </p:spPr>
      </p:pic>
      <p:sp>
        <p:nvSpPr>
          <p:cNvPr id="318" name="Google Shape;318;p42"/>
          <p:cNvSpPr txBox="1"/>
          <p:nvPr/>
        </p:nvSpPr>
        <p:spPr>
          <a:xfrm>
            <a:off x="8174821" y="5934188"/>
            <a:ext cx="1338460" cy="547402"/>
          </a:xfrm>
          <a:prstGeom prst="rect">
            <a:avLst/>
          </a:prstGeom>
          <a:noFill/>
          <a:ln>
            <a:noFill/>
          </a:ln>
        </p:spPr>
        <p:txBody>
          <a:bodyPr anchorCtr="0" anchor="t" bIns="42450" lIns="84900" spcFirstLastPara="1" rIns="84900" wrap="square" tIns="42450">
            <a:noAutofit/>
          </a:bodyPr>
          <a:lstStyle/>
          <a:p>
            <a:pPr indent="0" lvl="0" marL="0" marR="0" rtl="0" algn="l">
              <a:spcBef>
                <a:spcPts val="0"/>
              </a:spcBef>
              <a:spcAft>
                <a:spcPts val="0"/>
              </a:spcAft>
              <a:buNone/>
            </a:pPr>
            <a:r>
              <a:rPr b="1" lang="en-US" sz="3000">
                <a:solidFill>
                  <a:srgbClr val="C00000"/>
                </a:solidFill>
                <a:latin typeface="Calibri"/>
                <a:ea typeface="Calibri"/>
                <a:cs typeface="Calibri"/>
                <a:sym typeface="Calibri"/>
              </a:rPr>
              <a:t>Viruses</a:t>
            </a:r>
            <a:endParaRPr/>
          </a:p>
        </p:txBody>
      </p:sp>
      <p:sp>
        <p:nvSpPr>
          <p:cNvPr id="319" name="Google Shape;319;p42"/>
          <p:cNvSpPr/>
          <p:nvPr/>
        </p:nvSpPr>
        <p:spPr>
          <a:xfrm>
            <a:off x="49576" y="134412"/>
            <a:ext cx="985494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C00000"/>
                </a:solidFill>
                <a:latin typeface="Calibri"/>
                <a:ea typeface="Calibri"/>
                <a:cs typeface="Calibri"/>
                <a:sym typeface="Calibri"/>
              </a:rPr>
              <a:t>Genetic Engineering and Genetically Modified Organisms</a:t>
            </a:r>
            <a:endParaRPr b="1" sz="3200">
              <a:solidFill>
                <a:srgbClr val="C00000"/>
              </a:solidFill>
              <a:latin typeface="Calibri"/>
              <a:ea typeface="Calibri"/>
              <a:cs typeface="Calibri"/>
              <a:sym typeface="Calibri"/>
            </a:endParaRPr>
          </a:p>
        </p:txBody>
      </p:sp>
      <p:sp>
        <p:nvSpPr>
          <p:cNvPr id="320" name="Google Shape;320;p42"/>
          <p:cNvSpPr txBox="1"/>
          <p:nvPr/>
        </p:nvSpPr>
        <p:spPr>
          <a:xfrm flipH="1">
            <a:off x="609598" y="907750"/>
            <a:ext cx="9220201" cy="276998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Direct manipulation of an organism’s DNA to produce a desired phenotype</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Moving genetic material from one organism to another allows transgenic organisms to make products (proteins) that the original organism could not make</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For ease of use, we have co-opted the genomes of simple organisms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369000" y="76200"/>
            <a:ext cx="9156000" cy="1219200"/>
          </a:xfrm>
          <a:prstGeom prst="rect">
            <a:avLst/>
          </a:prstGeom>
          <a:noFill/>
          <a:ln>
            <a:noFill/>
          </a:ln>
        </p:spPr>
        <p:txBody>
          <a:bodyPr anchorCtr="0" anchor="ctr" bIns="45700" lIns="91425" spcFirstLastPara="1" rIns="91425" wrap="square" tIns="45700">
            <a:noAutofit/>
          </a:bodyPr>
          <a:lstStyle/>
          <a:p>
            <a:pPr indent="4961" lvl="0" marL="0" rtl="0" algn="l">
              <a:spcBef>
                <a:spcPts val="0"/>
              </a:spcBef>
              <a:spcAft>
                <a:spcPts val="0"/>
              </a:spcAft>
              <a:buClr>
                <a:srgbClr val="C00000"/>
              </a:buClr>
              <a:buSzPts val="3600"/>
              <a:buFont typeface="Calibri"/>
              <a:buNone/>
            </a:pPr>
            <a:r>
              <a:rPr b="1" lang="en-US" sz="3600">
                <a:solidFill>
                  <a:srgbClr val="C00000"/>
                </a:solidFill>
              </a:rPr>
              <a:t>Genentech’s cloning of insulin in bacteria was the first molecular product to market</a:t>
            </a:r>
            <a:endParaRPr b="1" sz="3600">
              <a:solidFill>
                <a:srgbClr val="C00000"/>
              </a:solidFill>
            </a:endParaRPr>
          </a:p>
        </p:txBody>
      </p:sp>
      <p:pic>
        <p:nvPicPr>
          <p:cNvPr descr="insulin cloning.gif" id="326" name="Google Shape;326;p43"/>
          <p:cNvPicPr preferRelativeResize="0"/>
          <p:nvPr>
            <p:ph idx="1" type="body"/>
          </p:nvPr>
        </p:nvPicPr>
        <p:blipFill rotWithShape="1">
          <a:blip r:embed="rId3">
            <a:alphaModFix/>
          </a:blip>
          <a:srcRect b="14484" l="0" r="0" t="0"/>
          <a:stretch/>
        </p:blipFill>
        <p:spPr>
          <a:xfrm>
            <a:off x="202739" y="1447800"/>
            <a:ext cx="4597861" cy="3874888"/>
          </a:xfrm>
          <a:prstGeom prst="rect">
            <a:avLst/>
          </a:prstGeom>
          <a:noFill/>
          <a:ln>
            <a:noFill/>
          </a:ln>
        </p:spPr>
      </p:pic>
      <p:pic>
        <p:nvPicPr>
          <p:cNvPr id="327" name="Google Shape;327;p43"/>
          <p:cNvPicPr preferRelativeResize="0"/>
          <p:nvPr/>
        </p:nvPicPr>
        <p:blipFill rotWithShape="1">
          <a:blip r:embed="rId4">
            <a:alphaModFix/>
          </a:blip>
          <a:srcRect b="0" l="0" r="0" t="0"/>
          <a:stretch/>
        </p:blipFill>
        <p:spPr>
          <a:xfrm>
            <a:off x="5065091" y="1600200"/>
            <a:ext cx="4773582" cy="3261643"/>
          </a:xfrm>
          <a:prstGeom prst="rect">
            <a:avLst/>
          </a:prstGeom>
          <a:noFill/>
          <a:ln>
            <a:noFill/>
          </a:ln>
        </p:spPr>
      </p:pic>
      <p:sp>
        <p:nvSpPr>
          <p:cNvPr id="328" name="Google Shape;328;p43"/>
          <p:cNvSpPr txBox="1"/>
          <p:nvPr/>
        </p:nvSpPr>
        <p:spPr>
          <a:xfrm>
            <a:off x="5230652" y="4843477"/>
            <a:ext cx="444246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Arial"/>
                <a:ea typeface="Arial"/>
                <a:cs typeface="Arial"/>
                <a:sym typeface="Arial"/>
              </a:rPr>
              <a:t>Humulin – human insulin from </a:t>
            </a:r>
            <a:r>
              <a:rPr i="1" lang="en-US" sz="1800">
                <a:solidFill>
                  <a:srgbClr val="C00000"/>
                </a:solidFill>
                <a:latin typeface="Arial"/>
                <a:ea typeface="Arial"/>
                <a:cs typeface="Arial"/>
                <a:sym typeface="Arial"/>
              </a:rPr>
              <a:t>E. coli </a:t>
            </a:r>
            <a:r>
              <a:rPr lang="en-US" sz="1800">
                <a:solidFill>
                  <a:srgbClr val="C00000"/>
                </a:solidFill>
                <a:latin typeface="Arial"/>
                <a:ea typeface="Arial"/>
                <a:cs typeface="Arial"/>
                <a:sym typeface="Arial"/>
              </a:rPr>
              <a:t>grown in a lab (Genentech 1970’s) </a:t>
            </a:r>
            <a:endParaRPr/>
          </a:p>
        </p:txBody>
      </p:sp>
      <p:sp>
        <p:nvSpPr>
          <p:cNvPr id="329" name="Google Shape;329;p43"/>
          <p:cNvSpPr/>
          <p:nvPr/>
        </p:nvSpPr>
        <p:spPr>
          <a:xfrm>
            <a:off x="457200" y="5627488"/>
            <a:ext cx="8763000" cy="123110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Same process is used to make many other protein products now:</a:t>
            </a:r>
            <a:endParaRPr sz="2400">
              <a:solidFill>
                <a:srgbClr val="C00000"/>
              </a:solidFill>
              <a:latin typeface="Calibri"/>
              <a:ea typeface="Calibri"/>
              <a:cs typeface="Calibri"/>
              <a:sym typeface="Calibri"/>
            </a:endParaRPr>
          </a:p>
          <a:p>
            <a:pPr indent="-342900" lvl="1" marL="800100" marR="0" rtl="0" algn="l">
              <a:spcBef>
                <a:spcPts val="6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Human Growth Hormones</a:t>
            </a:r>
            <a:endParaRPr/>
          </a:p>
          <a:p>
            <a:pPr indent="-342900" lvl="1" marL="800100" marR="0" rtl="0" algn="l">
              <a:spcBef>
                <a:spcPts val="6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Antibiotics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44"/>
          <p:cNvSpPr txBox="1"/>
          <p:nvPr/>
        </p:nvSpPr>
        <p:spPr>
          <a:xfrm>
            <a:off x="35805" y="81580"/>
            <a:ext cx="9678205" cy="29392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600">
                <a:solidFill>
                  <a:srgbClr val="C00000"/>
                </a:solidFill>
                <a:latin typeface="Calibri"/>
                <a:ea typeface="Calibri"/>
                <a:cs typeface="Calibri"/>
                <a:sym typeface="Calibri"/>
              </a:rPr>
              <a:t>Genetically Modified Organisms (GMO’s)</a:t>
            </a:r>
            <a:endParaRPr sz="2200">
              <a:solidFill>
                <a:srgbClr val="C00000"/>
              </a:solidFill>
              <a:latin typeface="Calibri"/>
              <a:ea typeface="Calibri"/>
              <a:cs typeface="Calibri"/>
              <a:sym typeface="Calibri"/>
            </a:endParaRPr>
          </a:p>
          <a:p>
            <a:pPr indent="-342900" lvl="1" marL="342900" marR="0" rtl="0" algn="l">
              <a:spcBef>
                <a:spcPts val="18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Genetically Modified (GM) crops – transgenic plants used in Agriculture</a:t>
            </a:r>
            <a:endParaRPr/>
          </a:p>
          <a:p>
            <a:pPr indent="-342900" lvl="2" marL="804863"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Aim is to introduce traits that did not exist in the original plant</a:t>
            </a:r>
            <a:endParaRPr/>
          </a:p>
          <a:p>
            <a:pPr indent="-342900" lvl="2" marL="804863"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Resistance to pests, disease and harsh environments</a:t>
            </a:r>
            <a:endParaRPr/>
          </a:p>
          <a:p>
            <a:pPr indent="-342900" lvl="2" marL="804863"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Reduction of spoilage </a:t>
            </a:r>
            <a:endParaRPr b="0" i="0" sz="2000" u="none" cap="none" strike="noStrike">
              <a:solidFill>
                <a:srgbClr val="C00000"/>
              </a:solidFill>
              <a:latin typeface="Calibri"/>
              <a:ea typeface="Calibri"/>
              <a:cs typeface="Calibri"/>
              <a:sym typeface="Calibri"/>
            </a:endParaRPr>
          </a:p>
          <a:p>
            <a:pPr indent="-342900" lvl="2" marL="804863"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Better flavor/nutrition value  </a:t>
            </a:r>
            <a:endParaRPr/>
          </a:p>
        </p:txBody>
      </p:sp>
      <p:pic>
        <p:nvPicPr>
          <p:cNvPr id="336" name="Google Shape;336;p44"/>
          <p:cNvPicPr preferRelativeResize="0"/>
          <p:nvPr/>
        </p:nvPicPr>
        <p:blipFill rotWithShape="1">
          <a:blip r:embed="rId3">
            <a:alphaModFix/>
          </a:blip>
          <a:srcRect b="0" l="0" r="0" t="0"/>
          <a:stretch/>
        </p:blipFill>
        <p:spPr>
          <a:xfrm>
            <a:off x="3124200" y="3014877"/>
            <a:ext cx="6455149" cy="3776809"/>
          </a:xfrm>
          <a:prstGeom prst="rect">
            <a:avLst/>
          </a:prstGeom>
          <a:noFill/>
          <a:ln>
            <a:noFill/>
          </a:ln>
        </p:spPr>
      </p:pic>
      <p:sp>
        <p:nvSpPr>
          <p:cNvPr id="337" name="Google Shape;337;p44"/>
          <p:cNvSpPr txBox="1"/>
          <p:nvPr/>
        </p:nvSpPr>
        <p:spPr>
          <a:xfrm>
            <a:off x="1136573" y="3733800"/>
            <a:ext cx="195117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Top 10 GMO’s</a:t>
            </a:r>
            <a:endParaRPr b="1" sz="2400">
              <a:solidFill>
                <a:srgbClr val="C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152599" y="1828800"/>
            <a:ext cx="4648001" cy="2604696"/>
          </a:xfrm>
          <a:prstGeom prst="rect">
            <a:avLst/>
          </a:prstGeom>
          <a:noFill/>
          <a:ln>
            <a:noFill/>
          </a:ln>
        </p:spPr>
        <p:txBody>
          <a:bodyPr anchorCtr="0" anchor="ctr" bIns="45700" lIns="91425" spcFirstLastPara="1" rIns="91425" wrap="square" tIns="45700">
            <a:noAutofit/>
          </a:bodyPr>
          <a:lstStyle/>
          <a:p>
            <a:pPr indent="4961" lvl="0" marL="0" rtl="0" algn="l">
              <a:spcBef>
                <a:spcPts val="0"/>
              </a:spcBef>
              <a:spcAft>
                <a:spcPts val="0"/>
              </a:spcAft>
              <a:buClr>
                <a:srgbClr val="C00000"/>
              </a:buClr>
              <a:buSzPts val="2475"/>
              <a:buFont typeface="Calibri"/>
              <a:buNone/>
            </a:pPr>
            <a:r>
              <a:rPr lang="en-US" sz="2475">
                <a:solidFill>
                  <a:srgbClr val="C00000"/>
                </a:solidFill>
              </a:rPr>
              <a:t>Organismal Cloning is creating exact genetic matches in whole, intact organisms through somatic cell nuclear transfer into an egg.</a:t>
            </a:r>
            <a:br>
              <a:rPr lang="en-US" sz="2981">
                <a:solidFill>
                  <a:srgbClr val="C00000"/>
                </a:solidFill>
              </a:rPr>
            </a:br>
            <a:br>
              <a:rPr lang="en-US" sz="2981">
                <a:solidFill>
                  <a:srgbClr val="C00000"/>
                </a:solidFill>
              </a:rPr>
            </a:br>
            <a:br>
              <a:rPr lang="en-US" sz="2981">
                <a:solidFill>
                  <a:srgbClr val="C00000"/>
                </a:solidFill>
              </a:rPr>
            </a:br>
            <a:endParaRPr sz="2981">
              <a:solidFill>
                <a:srgbClr val="C00000"/>
              </a:solidFill>
            </a:endParaRPr>
          </a:p>
        </p:txBody>
      </p:sp>
      <p:pic>
        <p:nvPicPr>
          <p:cNvPr descr="repro cloning1.jpg" id="343" name="Google Shape;343;p45"/>
          <p:cNvPicPr preferRelativeResize="0"/>
          <p:nvPr/>
        </p:nvPicPr>
        <p:blipFill rotWithShape="1">
          <a:blip r:embed="rId3">
            <a:alphaModFix/>
          </a:blip>
          <a:srcRect b="0" l="0" r="0" t="0"/>
          <a:stretch/>
        </p:blipFill>
        <p:spPr>
          <a:xfrm>
            <a:off x="4800600" y="1981200"/>
            <a:ext cx="4945063" cy="4507508"/>
          </a:xfrm>
          <a:prstGeom prst="rect">
            <a:avLst/>
          </a:prstGeom>
          <a:noFill/>
          <a:ln>
            <a:noFill/>
          </a:ln>
        </p:spPr>
      </p:pic>
      <p:sp>
        <p:nvSpPr>
          <p:cNvPr id="344" name="Google Shape;344;p45"/>
          <p:cNvSpPr txBox="1"/>
          <p:nvPr/>
        </p:nvSpPr>
        <p:spPr>
          <a:xfrm>
            <a:off x="307554" y="152400"/>
            <a:ext cx="73613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Cloning in Human Health and Disease</a:t>
            </a:r>
            <a:endParaRPr b="1" sz="3600">
              <a:solidFill>
                <a:srgbClr val="C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6629400" y="1066800"/>
            <a:ext cx="2466578" cy="4240609"/>
          </a:xfrm>
          <a:prstGeom prst="rect">
            <a:avLst/>
          </a:prstGeom>
          <a:noFill/>
          <a:ln>
            <a:noFill/>
          </a:ln>
        </p:spPr>
        <p:txBody>
          <a:bodyPr anchorCtr="0" anchor="ctr" bIns="45700" lIns="91425" spcFirstLastPara="1" rIns="91425" wrap="square" tIns="45700">
            <a:noAutofit/>
          </a:bodyPr>
          <a:lstStyle/>
          <a:p>
            <a:pPr indent="4961" lvl="0" marL="0" rtl="0" algn="ctr">
              <a:spcBef>
                <a:spcPts val="0"/>
              </a:spcBef>
              <a:spcAft>
                <a:spcPts val="0"/>
              </a:spcAft>
              <a:buClr>
                <a:srgbClr val="C00000"/>
              </a:buClr>
              <a:buSzPts val="3000"/>
              <a:buFont typeface="Calibri"/>
              <a:buNone/>
            </a:pPr>
            <a:r>
              <a:rPr lang="en-US" sz="3000">
                <a:solidFill>
                  <a:srgbClr val="C00000"/>
                </a:solidFill>
              </a:rPr>
              <a:t>Therapeutic Cloning is using this technology to create cellular therapies that match the patient’s DNA exactly</a:t>
            </a:r>
            <a:endParaRPr/>
          </a:p>
        </p:txBody>
      </p:sp>
      <p:pic>
        <p:nvPicPr>
          <p:cNvPr descr="therapeutic cloning 1.jpg" id="350" name="Google Shape;350;p46"/>
          <p:cNvPicPr preferRelativeResize="0"/>
          <p:nvPr>
            <p:ph idx="1" type="body"/>
          </p:nvPr>
        </p:nvPicPr>
        <p:blipFill rotWithShape="1">
          <a:blip r:embed="rId3">
            <a:alphaModFix/>
          </a:blip>
          <a:srcRect b="0" l="0" r="0" t="0"/>
          <a:stretch/>
        </p:blipFill>
        <p:spPr>
          <a:xfrm>
            <a:off x="1258888" y="304602"/>
            <a:ext cx="5028406" cy="63291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4294967295" type="title"/>
          </p:nvPr>
        </p:nvSpPr>
        <p:spPr>
          <a:xfrm>
            <a:off x="461963" y="152400"/>
            <a:ext cx="8600678" cy="847328"/>
          </a:xfrm>
          <a:prstGeom prst="rect">
            <a:avLst/>
          </a:prstGeom>
          <a:noFill/>
          <a:ln>
            <a:noFill/>
          </a:ln>
        </p:spPr>
        <p:txBody>
          <a:bodyPr anchorCtr="0" anchor="t" bIns="45700" lIns="91425" spcFirstLastPara="1" rIns="91425" wrap="square" tIns="45700">
            <a:noAutofit/>
          </a:bodyPr>
          <a:lstStyle/>
          <a:p>
            <a:pPr indent="4961" lvl="0" marL="0" marR="0" rtl="0" algn="l">
              <a:spcBef>
                <a:spcPts val="0"/>
              </a:spcBef>
              <a:spcAft>
                <a:spcPts val="0"/>
              </a:spcAft>
              <a:buClr>
                <a:srgbClr val="C00000"/>
              </a:buClr>
              <a:buSzPts val="3200"/>
              <a:buFont typeface="Calibri"/>
              <a:buNone/>
            </a:pPr>
            <a:r>
              <a:rPr b="1" i="0" lang="en-US" sz="3200" u="none" cap="none" strike="noStrike">
                <a:solidFill>
                  <a:srgbClr val="C00000"/>
                </a:solidFill>
                <a:latin typeface="Calibri"/>
                <a:ea typeface="Calibri"/>
                <a:cs typeface="Calibri"/>
                <a:sym typeface="Calibri"/>
              </a:rPr>
              <a:t>Reproductive Cloning is using the technology to transfer the zygote into the womb of a host.</a:t>
            </a:r>
            <a:endParaRPr/>
          </a:p>
        </p:txBody>
      </p:sp>
      <p:pic>
        <p:nvPicPr>
          <p:cNvPr descr="DevBio9e-Fig-02-01-0" id="356" name="Google Shape;356;p47"/>
          <p:cNvPicPr preferRelativeResize="0"/>
          <p:nvPr/>
        </p:nvPicPr>
        <p:blipFill rotWithShape="1">
          <a:blip r:embed="rId3">
            <a:alphaModFix/>
          </a:blip>
          <a:srcRect b="5333" l="17241" r="17585" t="0"/>
          <a:stretch/>
        </p:blipFill>
        <p:spPr>
          <a:xfrm>
            <a:off x="1295400" y="1599461"/>
            <a:ext cx="4095552" cy="5109512"/>
          </a:xfrm>
          <a:prstGeom prst="rect">
            <a:avLst/>
          </a:prstGeom>
          <a:noFill/>
          <a:ln>
            <a:noFill/>
          </a:ln>
        </p:spPr>
      </p:pic>
      <p:sp>
        <p:nvSpPr>
          <p:cNvPr id="357" name="Google Shape;357;p47"/>
          <p:cNvSpPr txBox="1"/>
          <p:nvPr/>
        </p:nvSpPr>
        <p:spPr>
          <a:xfrm>
            <a:off x="6477000" y="1599461"/>
            <a:ext cx="1800093" cy="4933202"/>
          </a:xfrm>
          <a:prstGeom prst="rect">
            <a:avLst/>
          </a:prstGeom>
          <a:noFill/>
          <a:ln>
            <a:noFill/>
          </a:ln>
        </p:spPr>
        <p:txBody>
          <a:bodyPr anchorCtr="0" anchor="t" bIns="42425" lIns="84875" spcFirstLastPara="1" rIns="84875" wrap="square" tIns="42425">
            <a:noAutofit/>
          </a:bodyPr>
          <a:lstStyle/>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sheep</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cats</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horses</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mules</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cows</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oxen</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deer</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g. pigs</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rabbits</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rats</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mice</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dogs</a:t>
            </a:r>
            <a:endParaRPr/>
          </a:p>
          <a:p>
            <a:pPr indent="-342900" lvl="0" marL="342900" marR="0" rtl="0" algn="l">
              <a:spcBef>
                <a:spcPts val="0"/>
              </a:spcBef>
              <a:spcAft>
                <a:spcPts val="0"/>
              </a:spcAft>
              <a:buClr>
                <a:srgbClr val="C00000"/>
              </a:buClr>
              <a:buSzPts val="2250"/>
              <a:buFont typeface="Arial"/>
              <a:buChar char="•"/>
            </a:pPr>
            <a:r>
              <a:rPr lang="en-US" sz="2250">
                <a:solidFill>
                  <a:srgbClr val="C00000"/>
                </a:solidFill>
                <a:latin typeface="Arial"/>
                <a:ea typeface="Arial"/>
                <a:cs typeface="Arial"/>
                <a:sym typeface="Arial"/>
              </a:rPr>
              <a:t>fish</a:t>
            </a:r>
            <a:endParaRPr/>
          </a:p>
          <a:p>
            <a:pPr indent="-342900" lvl="0" marL="342900" marR="0" rtl="0" algn="l">
              <a:spcBef>
                <a:spcPts val="0"/>
              </a:spcBef>
              <a:spcAft>
                <a:spcPts val="0"/>
              </a:spcAft>
              <a:buClr>
                <a:srgbClr val="C00000"/>
              </a:buClr>
              <a:buSzPts val="2250"/>
              <a:buFont typeface="Arial"/>
              <a:buChar char="•"/>
            </a:pPr>
            <a:r>
              <a:rPr b="1" i="1" lang="en-US" sz="2250">
                <a:solidFill>
                  <a:srgbClr val="C00000"/>
                </a:solidFill>
                <a:latin typeface="Arial"/>
                <a:ea typeface="Arial"/>
                <a:cs typeface="Arial"/>
                <a:sym typeface="Arial"/>
              </a:rPr>
              <a:t>humans?</a:t>
            </a:r>
            <a:endParaRPr/>
          </a:p>
        </p:txBody>
      </p:sp>
      <p:sp>
        <p:nvSpPr>
          <p:cNvPr id="358" name="Google Shape;358;p47"/>
          <p:cNvSpPr txBox="1"/>
          <p:nvPr/>
        </p:nvSpPr>
        <p:spPr>
          <a:xfrm flipH="1">
            <a:off x="3429000" y="3954162"/>
            <a:ext cx="224028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C00000"/>
                </a:solidFill>
                <a:latin typeface="Calibri"/>
                <a:ea typeface="Calibri"/>
                <a:cs typeface="Calibri"/>
                <a:sym typeface="Calibri"/>
              </a:rPr>
              <a:t>The original: Dolly</a:t>
            </a:r>
            <a:endParaRPr sz="2000">
              <a:solidFill>
                <a:srgbClr val="C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4" name="Google Shape;364;p48"/>
          <p:cNvSpPr txBox="1"/>
          <p:nvPr/>
        </p:nvSpPr>
        <p:spPr>
          <a:xfrm>
            <a:off x="180760" y="990600"/>
            <a:ext cx="9877640" cy="397031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There is tremendous knowledge and power in the hands of scientists today</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Changing genes and genetics are relatively easy processes</a:t>
            </a:r>
            <a:endParaRPr sz="2400">
              <a:solidFill>
                <a:srgbClr val="C00000"/>
              </a:solidFill>
              <a:latin typeface="Calibri"/>
              <a:ea typeface="Calibri"/>
              <a:cs typeface="Calibri"/>
              <a:sym typeface="Calibri"/>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People being people, peer and government oversight is absolutely critical</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There is big money behind curing disease and eliminating gene defects</a:t>
            </a:r>
            <a:endParaRPr sz="2400">
              <a:solidFill>
                <a:srgbClr val="C00000"/>
              </a:solidFill>
              <a:latin typeface="Calibri"/>
              <a:ea typeface="Calibri"/>
              <a:cs typeface="Calibri"/>
              <a:sym typeface="Calibri"/>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Financial gain can, unfortunately, over-rule moral considerations</a:t>
            </a:r>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We must always be vigilant – with great power, comes great responsibility!</a:t>
            </a:r>
            <a:endParaRPr sz="2400">
              <a:solidFill>
                <a:srgbClr val="C00000"/>
              </a:solidFill>
              <a:latin typeface="Calibri"/>
              <a:ea typeface="Calibri"/>
              <a:cs typeface="Calibri"/>
              <a:sym typeface="Calibri"/>
            </a:endParaRPr>
          </a:p>
          <a:p>
            <a:pPr indent="0" lvl="0" marL="0" marR="0" rtl="0" algn="l">
              <a:spcBef>
                <a:spcPts val="1800"/>
              </a:spcBef>
              <a:spcAft>
                <a:spcPts val="0"/>
              </a:spcAft>
              <a:buNone/>
            </a:pPr>
            <a:r>
              <a:t/>
            </a:r>
            <a:endParaRPr sz="1800">
              <a:solidFill>
                <a:schemeClr val="dk1"/>
              </a:solidFill>
              <a:latin typeface="Calibri"/>
              <a:ea typeface="Calibri"/>
              <a:cs typeface="Calibri"/>
              <a:sym typeface="Calibri"/>
            </a:endParaRPr>
          </a:p>
        </p:txBody>
      </p:sp>
      <p:sp>
        <p:nvSpPr>
          <p:cNvPr id="365" name="Google Shape;365;p48"/>
          <p:cNvSpPr txBox="1"/>
          <p:nvPr/>
        </p:nvSpPr>
        <p:spPr>
          <a:xfrm>
            <a:off x="76200" y="134034"/>
            <a:ext cx="452348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The Moral Conundrum</a:t>
            </a:r>
            <a:endParaRPr b="1" sz="3600">
              <a:solidFill>
                <a:srgbClr val="C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 name="Google Shape;111;p16"/>
          <p:cNvSpPr/>
          <p:nvPr/>
        </p:nvSpPr>
        <p:spPr>
          <a:xfrm>
            <a:off x="34887" y="152400"/>
            <a:ext cx="9372600" cy="555536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Sac State has Bachelor of Science (B.S.) degree programs in Biomedical Sciences, Microbiology and Cell and Molecular Biology.</a:t>
            </a:r>
            <a:endParaRPr/>
          </a:p>
          <a:p>
            <a:pPr indent="-285750" lvl="0" marL="28575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Many students volunteer in research labs as undergrads and many of the bench scientists have undergraduate science degrees.</a:t>
            </a:r>
            <a:endParaRPr/>
          </a:p>
          <a:p>
            <a:pPr indent="-285750" lvl="0" marL="28575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Sac State also has a Masters of Science program in Molecular Cell Biology and a Masters of Arts program in Stem Cell Research.</a:t>
            </a:r>
            <a:endParaRPr/>
          </a:p>
          <a:p>
            <a:pPr indent="-285750" lvl="0" marL="28575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Many Laboratory Research Scientist and Laboratory Manager positions are filled with Masters-level graduates.</a:t>
            </a:r>
            <a:endParaRPr/>
          </a:p>
          <a:p>
            <a:pPr indent="-285750" lvl="0" marL="28575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The Principal Investigators generally hold a Doctor of Philosophy (PhD) or a Doctor of Medicine (M.D.) degree. </a:t>
            </a:r>
            <a:endParaRPr/>
          </a:p>
          <a:p>
            <a:pPr indent="-285750" lvl="0" marL="285750" marR="0" rtl="0" algn="l">
              <a:spcBef>
                <a:spcPts val="1800"/>
              </a:spcBef>
              <a:spcAft>
                <a:spcPts val="0"/>
              </a:spcAft>
              <a:buClr>
                <a:srgbClr val="C00000"/>
              </a:buClr>
              <a:buSzPts val="2000"/>
              <a:buFont typeface="Arial"/>
              <a:buChar char="•"/>
            </a:pPr>
            <a:r>
              <a:rPr lang="en-US" sz="2000">
                <a:solidFill>
                  <a:srgbClr val="C00000"/>
                </a:solidFill>
                <a:latin typeface="Calibri"/>
                <a:ea typeface="Calibri"/>
                <a:cs typeface="Calibri"/>
                <a:sym typeface="Calibri"/>
              </a:rPr>
              <a:t>In some instances, biomedical scientists hold both a Ph.D. and a Doctor of Medicine (M.D.). This is especially true of persons who oversee clinical trials, since states require that medical scientists who draw blood from patients and administer drugs also be licensed physicians.</a:t>
            </a:r>
            <a:endParaRPr/>
          </a:p>
        </p:txBody>
      </p:sp>
      <p:pic>
        <p:nvPicPr>
          <p:cNvPr id="112" name="Google Shape;112;p16"/>
          <p:cNvPicPr preferRelativeResize="0"/>
          <p:nvPr/>
        </p:nvPicPr>
        <p:blipFill rotWithShape="1">
          <a:blip r:embed="rId3">
            <a:alphaModFix/>
          </a:blip>
          <a:srcRect b="0" l="0" r="0" t="0"/>
          <a:stretch/>
        </p:blipFill>
        <p:spPr>
          <a:xfrm>
            <a:off x="6568197" y="5334001"/>
            <a:ext cx="3242553" cy="15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 name="Google Shape;118;p17"/>
          <p:cNvSpPr txBox="1"/>
          <p:nvPr/>
        </p:nvSpPr>
        <p:spPr>
          <a:xfrm>
            <a:off x="152400" y="0"/>
            <a:ext cx="378289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Drugs as Therapies</a:t>
            </a:r>
            <a:endParaRPr b="1" sz="3600">
              <a:solidFill>
                <a:srgbClr val="C00000"/>
              </a:solidFill>
              <a:latin typeface="Calibri"/>
              <a:ea typeface="Calibri"/>
              <a:cs typeface="Calibri"/>
              <a:sym typeface="Calibri"/>
            </a:endParaRPr>
          </a:p>
        </p:txBody>
      </p:sp>
      <p:sp>
        <p:nvSpPr>
          <p:cNvPr id="119" name="Google Shape;119;p17"/>
          <p:cNvSpPr txBox="1"/>
          <p:nvPr/>
        </p:nvSpPr>
        <p:spPr>
          <a:xfrm>
            <a:off x="685800" y="789542"/>
            <a:ext cx="9093505" cy="38164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Categories of Drugs</a:t>
            </a:r>
            <a:endParaRPr/>
          </a:p>
          <a:p>
            <a:pPr indent="-342900" lvl="1" marL="800100"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Small-molecule drugs, usually derived from chemical synthesis</a:t>
            </a:r>
            <a:endParaRPr/>
          </a:p>
          <a:p>
            <a:pPr indent="-342900" lvl="1" marL="800100"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Biopharmaceuticals</a:t>
            </a:r>
            <a:endParaRPr/>
          </a:p>
          <a:p>
            <a:pPr indent="-342900" lvl="2" marL="1257300"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Recombinant proteins</a:t>
            </a:r>
            <a:endParaRPr/>
          </a:p>
          <a:p>
            <a:pPr indent="-342900" lvl="2" marL="1257300"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Monoclonal antibodies</a:t>
            </a:r>
            <a:endParaRPr/>
          </a:p>
          <a:p>
            <a:pPr indent="-342900" lvl="2" marL="1257300"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Vaccines</a:t>
            </a:r>
            <a:endParaRPr/>
          </a:p>
          <a:p>
            <a:pPr indent="-342900" lvl="2" marL="1257300"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Blood products</a:t>
            </a:r>
            <a:endParaRPr/>
          </a:p>
          <a:p>
            <a:pPr indent="-342900" lvl="2" marL="1257300" marR="0" rtl="0" algn="l">
              <a:spcBef>
                <a:spcPts val="1200"/>
              </a:spcBef>
              <a:spcAft>
                <a:spcPts val="0"/>
              </a:spcAft>
              <a:buClr>
                <a:srgbClr val="C00000"/>
              </a:buClr>
              <a:buSzPts val="2000"/>
              <a:buFont typeface="Arial"/>
              <a:buChar char="•"/>
            </a:pPr>
            <a:r>
              <a:rPr b="0" i="0" lang="en-US" sz="2000" u="none" cap="none" strike="noStrike">
                <a:solidFill>
                  <a:srgbClr val="C00000"/>
                </a:solidFill>
                <a:latin typeface="Calibri"/>
                <a:ea typeface="Calibri"/>
                <a:cs typeface="Calibri"/>
                <a:sym typeface="Calibri"/>
              </a:rPr>
              <a:t>Gene and cell therapies</a:t>
            </a:r>
            <a:endParaRPr b="0" i="0" sz="2000" u="none" cap="none" strike="noStrike">
              <a:solidFill>
                <a:srgbClr val="C00000"/>
              </a:solidFill>
              <a:latin typeface="Calibri"/>
              <a:ea typeface="Calibri"/>
              <a:cs typeface="Calibri"/>
              <a:sym typeface="Calibri"/>
            </a:endParaRPr>
          </a:p>
        </p:txBody>
      </p:sp>
      <p:pic>
        <p:nvPicPr>
          <p:cNvPr id="120" name="Google Shape;120;p17"/>
          <p:cNvPicPr preferRelativeResize="0"/>
          <p:nvPr/>
        </p:nvPicPr>
        <p:blipFill rotWithShape="1">
          <a:blip r:embed="rId3">
            <a:alphaModFix/>
          </a:blip>
          <a:srcRect b="0" l="0" r="0" t="0"/>
          <a:stretch/>
        </p:blipFill>
        <p:spPr>
          <a:xfrm>
            <a:off x="6019800" y="2057051"/>
            <a:ext cx="3671887" cy="2443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 name="Google Shape;126;p18"/>
          <p:cNvSpPr/>
          <p:nvPr/>
        </p:nvSpPr>
        <p:spPr>
          <a:xfrm>
            <a:off x="731520" y="338963"/>
            <a:ext cx="8823960" cy="30777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C00000"/>
                </a:solidFill>
                <a:latin typeface="Calibri"/>
                <a:ea typeface="Calibri"/>
                <a:cs typeface="Calibri"/>
                <a:sym typeface="Calibri"/>
              </a:rPr>
              <a:t>Percentage of all small molecule drugs aimed at specific targets</a:t>
            </a:r>
            <a:endParaRPr/>
          </a:p>
          <a:p>
            <a:pPr indent="-342900" lvl="1" marL="800100"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G-Protein-Linked Receptors		33%</a:t>
            </a:r>
            <a:endParaRPr/>
          </a:p>
          <a:p>
            <a:pPr indent="-342900" lvl="1" marL="800100"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Ion Channel Receptors				18%</a:t>
            </a:r>
            <a:endParaRPr/>
          </a:p>
          <a:p>
            <a:pPr indent="-342900" lvl="1" marL="800100"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Nuclear Receptors					16%</a:t>
            </a:r>
            <a:endParaRPr/>
          </a:p>
          <a:p>
            <a:pPr indent="-342900" lvl="1" marL="800100"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Intracellular Kinase Enzymes		03%</a:t>
            </a:r>
            <a:endParaRPr/>
          </a:p>
          <a:p>
            <a:pPr indent="-342900" lvl="1" marL="800100" marR="0" rtl="0" algn="l">
              <a:spcBef>
                <a:spcPts val="1200"/>
              </a:spcBef>
              <a:spcAft>
                <a:spcPts val="0"/>
              </a:spcAft>
              <a:buClr>
                <a:srgbClr val="C00000"/>
              </a:buClr>
              <a:buSzPts val="2400"/>
              <a:buFont typeface="Arial"/>
              <a:buChar char="•"/>
            </a:pPr>
            <a:r>
              <a:rPr b="0" i="0" lang="en-US" sz="2400" u="none" cap="none" strike="noStrike">
                <a:solidFill>
                  <a:srgbClr val="C00000"/>
                </a:solidFill>
                <a:latin typeface="Calibri"/>
                <a:ea typeface="Calibri"/>
                <a:cs typeface="Calibri"/>
                <a:sym typeface="Calibri"/>
              </a:rPr>
              <a:t>Other Molecules					30%</a:t>
            </a:r>
            <a:endParaRPr/>
          </a:p>
        </p:txBody>
      </p:sp>
      <p:pic>
        <p:nvPicPr>
          <p:cNvPr id="127" name="Google Shape;127;p18"/>
          <p:cNvPicPr preferRelativeResize="0"/>
          <p:nvPr/>
        </p:nvPicPr>
        <p:blipFill rotWithShape="1">
          <a:blip r:embed="rId3">
            <a:alphaModFix/>
          </a:blip>
          <a:srcRect b="0" l="0" r="0" t="0"/>
          <a:stretch/>
        </p:blipFill>
        <p:spPr>
          <a:xfrm>
            <a:off x="152400" y="3810000"/>
            <a:ext cx="7797586" cy="2911476"/>
          </a:xfrm>
          <a:prstGeom prst="rect">
            <a:avLst/>
          </a:prstGeom>
          <a:noFill/>
          <a:ln>
            <a:noFill/>
          </a:ln>
        </p:spPr>
      </p:pic>
      <p:sp>
        <p:nvSpPr>
          <p:cNvPr id="128" name="Google Shape;128;p18"/>
          <p:cNvSpPr txBox="1"/>
          <p:nvPr/>
        </p:nvSpPr>
        <p:spPr>
          <a:xfrm>
            <a:off x="7964859" y="4092481"/>
            <a:ext cx="2032214"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00000"/>
                </a:solidFill>
                <a:latin typeface="Calibri"/>
                <a:ea typeface="Calibri"/>
                <a:cs typeface="Calibri"/>
                <a:sym typeface="Calibri"/>
              </a:rPr>
              <a:t>Engineered to fit in the active site, and either activate or inhibit the protein’s activity.</a:t>
            </a:r>
            <a:endParaRPr sz="1800">
              <a:solidFill>
                <a:srgbClr val="C00000"/>
              </a:solidFill>
              <a:latin typeface="Calibri"/>
              <a:ea typeface="Calibri"/>
              <a:cs typeface="Calibri"/>
              <a:sym typeface="Calibri"/>
            </a:endParaRPr>
          </a:p>
        </p:txBody>
      </p:sp>
      <p:sp>
        <p:nvSpPr>
          <p:cNvPr id="129" name="Google Shape;129;p18"/>
          <p:cNvSpPr txBox="1"/>
          <p:nvPr/>
        </p:nvSpPr>
        <p:spPr>
          <a:xfrm>
            <a:off x="6821859" y="1336495"/>
            <a:ext cx="3007941"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00000"/>
                </a:solidFill>
                <a:latin typeface="Calibri"/>
                <a:ea typeface="Calibri"/>
                <a:cs typeface="Calibri"/>
                <a:sym typeface="Calibri"/>
              </a:rPr>
              <a:t>70% of all the drugs ever manufactured target receptors and second messenger cascade proteins</a:t>
            </a:r>
            <a:endParaRPr sz="1800">
              <a:solidFill>
                <a:srgbClr val="C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GAT_Ross_3.jpg" id="134" name="Google Shape;134;p19"/>
          <p:cNvPicPr preferRelativeResize="0"/>
          <p:nvPr/>
        </p:nvPicPr>
        <p:blipFill rotWithShape="1">
          <a:blip r:embed="rId3">
            <a:alphaModFix/>
          </a:blip>
          <a:srcRect b="42222" l="0" r="0" t="0"/>
          <a:stretch/>
        </p:blipFill>
        <p:spPr>
          <a:xfrm>
            <a:off x="1196938" y="1341958"/>
            <a:ext cx="7650954" cy="3886201"/>
          </a:xfrm>
          <a:prstGeom prst="rect">
            <a:avLst/>
          </a:prstGeom>
          <a:noFill/>
          <a:ln>
            <a:noFill/>
          </a:ln>
        </p:spPr>
      </p:pic>
      <p:sp>
        <p:nvSpPr>
          <p:cNvPr id="135" name="Google Shape;135;p19"/>
          <p:cNvSpPr txBox="1"/>
          <p:nvPr/>
        </p:nvSpPr>
        <p:spPr>
          <a:xfrm>
            <a:off x="340638" y="228600"/>
            <a:ext cx="9293780" cy="578180"/>
          </a:xfrm>
          <a:prstGeom prst="rect">
            <a:avLst/>
          </a:prstGeom>
          <a:noFill/>
          <a:ln>
            <a:noFill/>
          </a:ln>
        </p:spPr>
        <p:txBody>
          <a:bodyPr anchorCtr="0" anchor="t" bIns="42450" lIns="84900" spcFirstLastPara="1" rIns="84900" wrap="square" tIns="42450">
            <a:noAutofit/>
          </a:bodyPr>
          <a:lstStyle/>
          <a:p>
            <a:pPr indent="0" lvl="0" marL="0" marR="0" rtl="0" algn="l">
              <a:spcBef>
                <a:spcPts val="0"/>
              </a:spcBef>
              <a:spcAft>
                <a:spcPts val="0"/>
              </a:spcAft>
              <a:buNone/>
            </a:pPr>
            <a:r>
              <a:rPr b="1" lang="en-US" sz="3200">
                <a:solidFill>
                  <a:srgbClr val="C00000"/>
                </a:solidFill>
                <a:latin typeface="Calibri"/>
                <a:ea typeface="Calibri"/>
                <a:cs typeface="Calibri"/>
                <a:sym typeface="Calibri"/>
              </a:rPr>
              <a:t>Biopharmaceuticals: Recombinant Protein Production</a:t>
            </a:r>
            <a:endParaRPr/>
          </a:p>
        </p:txBody>
      </p:sp>
      <p:sp>
        <p:nvSpPr>
          <p:cNvPr id="136" name="Google Shape;136;p19"/>
          <p:cNvSpPr txBox="1"/>
          <p:nvPr/>
        </p:nvSpPr>
        <p:spPr>
          <a:xfrm>
            <a:off x="351655" y="5638800"/>
            <a:ext cx="941296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C00000"/>
                </a:solidFill>
                <a:latin typeface="Calibri"/>
                <a:ea typeface="Calibri"/>
                <a:cs typeface="Calibri"/>
                <a:sym typeface="Calibri"/>
              </a:rPr>
              <a:t>We can make significant quantities of any protein encoded by DNA, either natural or synthetic. It takes a lot of research to find something useful!</a:t>
            </a:r>
            <a:endParaRPr sz="2400">
              <a:solidFill>
                <a:srgbClr val="C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PYLOX_Effective_Helicobacter_Pylori_Antibody.jpg" id="141" name="Google Shape;141;p20"/>
          <p:cNvPicPr preferRelativeResize="0"/>
          <p:nvPr/>
        </p:nvPicPr>
        <p:blipFill rotWithShape="1">
          <a:blip r:embed="rId3">
            <a:alphaModFix/>
          </a:blip>
          <a:srcRect b="1999" l="20823" r="18000" t="2000"/>
          <a:stretch/>
        </p:blipFill>
        <p:spPr>
          <a:xfrm>
            <a:off x="6429375" y="196948"/>
            <a:ext cx="2266950" cy="3348110"/>
          </a:xfrm>
          <a:prstGeom prst="rect">
            <a:avLst/>
          </a:prstGeom>
          <a:noFill/>
          <a:ln>
            <a:noFill/>
          </a:ln>
        </p:spPr>
      </p:pic>
      <p:pic>
        <p:nvPicPr>
          <p:cNvPr descr="C:\Documents and Settings\User\My Documents\187 Spring 2013\Lectures\Section 2\Prep files\antibody cancer 2.jpg" id="142" name="Google Shape;142;p20"/>
          <p:cNvPicPr preferRelativeResize="0"/>
          <p:nvPr/>
        </p:nvPicPr>
        <p:blipFill rotWithShape="1">
          <a:blip r:embed="rId4">
            <a:alphaModFix/>
          </a:blip>
          <a:srcRect b="0" l="0" r="0" t="0"/>
          <a:stretch/>
        </p:blipFill>
        <p:spPr>
          <a:xfrm>
            <a:off x="1828801" y="3733801"/>
            <a:ext cx="2723986" cy="2771775"/>
          </a:xfrm>
          <a:prstGeom prst="rect">
            <a:avLst/>
          </a:prstGeom>
          <a:noFill/>
          <a:ln>
            <a:noFill/>
          </a:ln>
        </p:spPr>
      </p:pic>
      <p:pic>
        <p:nvPicPr>
          <p:cNvPr descr="C:\Documents and Settings\User\My Documents\187 Spring 2013\Lectures\Section 2\Prep files\antibody cancer.jpg" id="143" name="Google Shape;143;p20"/>
          <p:cNvPicPr preferRelativeResize="0"/>
          <p:nvPr/>
        </p:nvPicPr>
        <p:blipFill rotWithShape="1">
          <a:blip r:embed="rId5">
            <a:alphaModFix/>
          </a:blip>
          <a:srcRect b="0" l="0" r="0" t="0"/>
          <a:stretch/>
        </p:blipFill>
        <p:spPr>
          <a:xfrm>
            <a:off x="4829176" y="3733801"/>
            <a:ext cx="3414316" cy="2759075"/>
          </a:xfrm>
          <a:prstGeom prst="rect">
            <a:avLst/>
          </a:prstGeom>
          <a:noFill/>
          <a:ln>
            <a:noFill/>
          </a:ln>
        </p:spPr>
      </p:pic>
      <p:pic>
        <p:nvPicPr>
          <p:cNvPr descr="C:\Documents and Settings\User\My Documents\187 Spring 2013\Lectures\Section 2\Prep files\immunotoxin.gif" id="144" name="Google Shape;144;p20"/>
          <p:cNvPicPr preferRelativeResize="0"/>
          <p:nvPr/>
        </p:nvPicPr>
        <p:blipFill rotWithShape="1">
          <a:blip r:embed="rId6">
            <a:alphaModFix/>
          </a:blip>
          <a:srcRect b="0" l="0" r="0" t="0"/>
          <a:stretch/>
        </p:blipFill>
        <p:spPr>
          <a:xfrm>
            <a:off x="1562100" y="914399"/>
            <a:ext cx="3933825" cy="2495169"/>
          </a:xfrm>
          <a:prstGeom prst="rect">
            <a:avLst/>
          </a:prstGeom>
          <a:noFill/>
          <a:ln>
            <a:noFill/>
          </a:ln>
        </p:spPr>
      </p:pic>
      <p:sp>
        <p:nvSpPr>
          <p:cNvPr id="145" name="Google Shape;145;p20"/>
          <p:cNvSpPr txBox="1"/>
          <p:nvPr/>
        </p:nvSpPr>
        <p:spPr>
          <a:xfrm>
            <a:off x="100538" y="112547"/>
            <a:ext cx="3908075" cy="639735"/>
          </a:xfrm>
          <a:prstGeom prst="rect">
            <a:avLst/>
          </a:prstGeom>
          <a:noFill/>
          <a:ln>
            <a:noFill/>
          </a:ln>
        </p:spPr>
        <p:txBody>
          <a:bodyPr anchorCtr="0" anchor="t" bIns="42450" lIns="84900" spcFirstLastPara="1" rIns="84900" wrap="square" tIns="42450">
            <a:noAutofit/>
          </a:bodyPr>
          <a:lstStyle/>
          <a:p>
            <a:pPr indent="0" lvl="0" marL="0" marR="0" rtl="0" algn="l">
              <a:spcBef>
                <a:spcPts val="0"/>
              </a:spcBef>
              <a:spcAft>
                <a:spcPts val="0"/>
              </a:spcAft>
              <a:buNone/>
            </a:pPr>
            <a:r>
              <a:rPr b="1" lang="en-US" sz="3600">
                <a:solidFill>
                  <a:srgbClr val="C00000"/>
                </a:solidFill>
                <a:latin typeface="Calibri"/>
                <a:ea typeface="Calibri"/>
                <a:cs typeface="Calibri"/>
                <a:sym typeface="Calibri"/>
              </a:rPr>
              <a:t>Antibody Therapies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idx="12" type="sldNum"/>
          </p:nvPr>
        </p:nvSpPr>
        <p:spPr>
          <a:xfrm>
            <a:off x="7208520" y="6356351"/>
            <a:ext cx="23469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 name="Google Shape;151;p21"/>
          <p:cNvSpPr/>
          <p:nvPr/>
        </p:nvSpPr>
        <p:spPr>
          <a:xfrm>
            <a:off x="304800" y="152400"/>
            <a:ext cx="9448800" cy="21698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 vaccine is a biological preparation that provides active acquired immunity to a particular infectious disease. </a:t>
            </a:r>
            <a:endParaRPr sz="2400">
              <a:solidFill>
                <a:srgbClr val="C00000"/>
              </a:solidFill>
              <a:latin typeface="Calibri"/>
              <a:ea typeface="Calibri"/>
              <a:cs typeface="Calibri"/>
              <a:sym typeface="Calibri"/>
            </a:endParaRPr>
          </a:p>
          <a:p>
            <a:pPr indent="-342900" lvl="0" marL="342900" marR="0" rtl="0" algn="l">
              <a:spcBef>
                <a:spcPts val="1800"/>
              </a:spcBef>
              <a:spcAft>
                <a:spcPts val="0"/>
              </a:spcAft>
              <a:buClr>
                <a:srgbClr val="C00000"/>
              </a:buClr>
              <a:buSzPts val="2400"/>
              <a:buFont typeface="Arial"/>
              <a:buChar char="•"/>
            </a:pPr>
            <a:r>
              <a:rPr lang="en-US" sz="2400">
                <a:solidFill>
                  <a:srgbClr val="C00000"/>
                </a:solidFill>
                <a:latin typeface="Calibri"/>
                <a:ea typeface="Calibri"/>
                <a:cs typeface="Calibri"/>
                <a:sym typeface="Calibri"/>
              </a:rPr>
              <a:t>A vaccine contains an agent that resembles a disease-causing virus or bacterium and is often made from weakened or killed forms of the microbe, its toxins, or one of its surface proteins.</a:t>
            </a:r>
            <a:endParaRPr/>
          </a:p>
        </p:txBody>
      </p:sp>
      <p:pic>
        <p:nvPicPr>
          <p:cNvPr id="152" name="Google Shape;152;p21"/>
          <p:cNvPicPr preferRelativeResize="0"/>
          <p:nvPr/>
        </p:nvPicPr>
        <p:blipFill rotWithShape="1">
          <a:blip r:embed="rId3">
            <a:alphaModFix/>
          </a:blip>
          <a:srcRect b="0" l="0" r="0" t="0"/>
          <a:stretch/>
        </p:blipFill>
        <p:spPr>
          <a:xfrm>
            <a:off x="272143" y="2514600"/>
            <a:ext cx="5918445" cy="4090131"/>
          </a:xfrm>
          <a:prstGeom prst="rect">
            <a:avLst/>
          </a:prstGeom>
          <a:noFill/>
          <a:ln>
            <a:noFill/>
          </a:ln>
        </p:spPr>
      </p:pic>
      <p:sp>
        <p:nvSpPr>
          <p:cNvPr id="153" name="Google Shape;153;p21"/>
          <p:cNvSpPr txBox="1"/>
          <p:nvPr/>
        </p:nvSpPr>
        <p:spPr>
          <a:xfrm>
            <a:off x="6525868" y="2621990"/>
            <a:ext cx="3322961"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C00000"/>
                </a:solidFill>
                <a:latin typeface="Calibri"/>
                <a:ea typeface="Calibri"/>
                <a:cs typeface="Calibri"/>
                <a:sym typeface="Calibri"/>
              </a:rPr>
              <a:t>1. Polio</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2. Tetanus</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3. Rubella</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4. Measles</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5. Whooping cough</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6. Pneumococcal disease</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7. Rotavirus</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8. Mumps</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9. Chickenpox</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10. Diptheria</a:t>
            </a:r>
            <a:endParaRPr sz="1800">
              <a:solidFill>
                <a:srgbClr val="C00000"/>
              </a:solidFill>
              <a:latin typeface="Calibri"/>
              <a:ea typeface="Calibri"/>
              <a:cs typeface="Calibri"/>
              <a:sym typeface="Calibri"/>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11. Haemophilus influenza type b</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12. Hepatitis A</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13. Hepatitis B</a:t>
            </a:r>
            <a:endParaRPr/>
          </a:p>
          <a:p>
            <a:pPr indent="0" lvl="0" marL="0" marR="0" rtl="0" algn="l">
              <a:spcBef>
                <a:spcPts val="0"/>
              </a:spcBef>
              <a:spcAft>
                <a:spcPts val="0"/>
              </a:spcAft>
              <a:buNone/>
            </a:pPr>
            <a:r>
              <a:rPr lang="en-US" sz="1800">
                <a:solidFill>
                  <a:srgbClr val="C00000"/>
                </a:solidFill>
                <a:latin typeface="Calibri"/>
                <a:ea typeface="Calibri"/>
                <a:cs typeface="Calibri"/>
                <a:sym typeface="Calibri"/>
              </a:rPr>
              <a:t>14. Influenza</a:t>
            </a:r>
            <a:endParaRPr sz="1800">
              <a:solidFill>
                <a:srgbClr val="C00000"/>
              </a:solidFill>
              <a:latin typeface="Calibri"/>
              <a:ea typeface="Calibri"/>
              <a:cs typeface="Calibri"/>
              <a:sym typeface="Calibri"/>
            </a:endParaRPr>
          </a:p>
        </p:txBody>
      </p:sp>
      <p:sp>
        <p:nvSpPr>
          <p:cNvPr id="154" name="Google Shape;154;p21"/>
          <p:cNvSpPr txBox="1"/>
          <p:nvPr/>
        </p:nvSpPr>
        <p:spPr>
          <a:xfrm>
            <a:off x="7772400" y="2621990"/>
            <a:ext cx="2286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rgbClr val="C00000"/>
                </a:solidFill>
                <a:latin typeface="Calibri"/>
                <a:ea typeface="Calibri"/>
                <a:cs typeface="Calibri"/>
                <a:sym typeface="Calibri"/>
              </a:rPr>
              <a:t>14 diseases mostly eliminated by vaccine</a:t>
            </a:r>
            <a:endParaRPr b="1" i="1" sz="1800">
              <a:solidFill>
                <a:srgbClr val="C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acState ">
      <a:dk1>
        <a:srgbClr val="0B3D29"/>
      </a:dk1>
      <a:lt1>
        <a:srgbClr val="FFFFFF"/>
      </a:lt1>
      <a:dk2>
        <a:srgbClr val="147242"/>
      </a:dk2>
      <a:lt2>
        <a:srgbClr val="E4E0B8"/>
      </a:lt2>
      <a:accent1>
        <a:srgbClr val="DEA924"/>
      </a:accent1>
      <a:accent2>
        <a:srgbClr val="701851"/>
      </a:accent2>
      <a:accent3>
        <a:srgbClr val="B6521F"/>
      </a:accent3>
      <a:accent4>
        <a:srgbClr val="4CAE3D"/>
      </a:accent4>
      <a:accent5>
        <a:srgbClr val="D28423"/>
      </a:accent5>
      <a:accent6>
        <a:srgbClr val="F5BB24"/>
      </a:accent6>
      <a:hlink>
        <a:srgbClr val="1C9B40"/>
      </a:hlink>
      <a:folHlink>
        <a:srgbClr val="FAAA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